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 id="2147483708" r:id="rId5"/>
  </p:sldMasterIdLst>
  <p:notesMasterIdLst>
    <p:notesMasterId r:id="rId86"/>
  </p:notesMasterIdLst>
  <p:sldIdLst>
    <p:sldId id="256" r:id="rId6"/>
    <p:sldId id="284" r:id="rId7"/>
    <p:sldId id="510" r:id="rId8"/>
    <p:sldId id="486" r:id="rId9"/>
    <p:sldId id="600" r:id="rId10"/>
    <p:sldId id="488" r:id="rId11"/>
    <p:sldId id="601" r:id="rId12"/>
    <p:sldId id="496" r:id="rId13"/>
    <p:sldId id="602" r:id="rId14"/>
    <p:sldId id="498" r:id="rId15"/>
    <p:sldId id="603" r:id="rId16"/>
    <p:sldId id="571" r:id="rId17"/>
    <p:sldId id="572" r:id="rId18"/>
    <p:sldId id="573" r:id="rId19"/>
    <p:sldId id="578" r:id="rId20"/>
    <p:sldId id="579" r:id="rId21"/>
    <p:sldId id="575" r:id="rId22"/>
    <p:sldId id="576" r:id="rId23"/>
    <p:sldId id="577" r:id="rId24"/>
    <p:sldId id="580" r:id="rId25"/>
    <p:sldId id="583" r:id="rId26"/>
    <p:sldId id="610" r:id="rId27"/>
    <p:sldId id="518" r:id="rId28"/>
    <p:sldId id="519" r:id="rId29"/>
    <p:sldId id="534" r:id="rId30"/>
    <p:sldId id="520" r:id="rId31"/>
    <p:sldId id="537" r:id="rId32"/>
    <p:sldId id="538" r:id="rId33"/>
    <p:sldId id="539" r:id="rId34"/>
    <p:sldId id="521" r:id="rId35"/>
    <p:sldId id="522" r:id="rId36"/>
    <p:sldId id="525" r:id="rId37"/>
    <p:sldId id="528" r:id="rId38"/>
    <p:sldId id="541" r:id="rId39"/>
    <p:sldId id="526" r:id="rId40"/>
    <p:sldId id="527" r:id="rId41"/>
    <p:sldId id="542" r:id="rId42"/>
    <p:sldId id="517" r:id="rId43"/>
    <p:sldId id="543" r:id="rId44"/>
    <p:sldId id="544" r:id="rId45"/>
    <p:sldId id="535" r:id="rId46"/>
    <p:sldId id="570" r:id="rId47"/>
    <p:sldId id="530" r:id="rId48"/>
    <p:sldId id="545" r:id="rId49"/>
    <p:sldId id="546" r:id="rId50"/>
    <p:sldId id="547" r:id="rId51"/>
    <p:sldId id="524" r:id="rId52"/>
    <p:sldId id="548" r:id="rId53"/>
    <p:sldId id="532" r:id="rId54"/>
    <p:sldId id="549" r:id="rId55"/>
    <p:sldId id="500" r:id="rId56"/>
    <p:sldId id="550" r:id="rId57"/>
    <p:sldId id="551" r:id="rId58"/>
    <p:sldId id="566" r:id="rId59"/>
    <p:sldId id="608" r:id="rId60"/>
    <p:sldId id="611" r:id="rId61"/>
    <p:sldId id="499" r:id="rId62"/>
    <p:sldId id="609" r:id="rId63"/>
    <p:sldId id="563" r:id="rId64"/>
    <p:sldId id="557" r:id="rId65"/>
    <p:sldId id="559" r:id="rId66"/>
    <p:sldId id="558" r:id="rId67"/>
    <p:sldId id="562" r:id="rId68"/>
    <p:sldId id="561" r:id="rId69"/>
    <p:sldId id="560" r:id="rId70"/>
    <p:sldId id="505" r:id="rId71"/>
    <p:sldId id="554" r:id="rId72"/>
    <p:sldId id="555" r:id="rId73"/>
    <p:sldId id="556" r:id="rId74"/>
    <p:sldId id="584" r:id="rId75"/>
    <p:sldId id="588" r:id="rId76"/>
    <p:sldId id="585" r:id="rId77"/>
    <p:sldId id="509" r:id="rId78"/>
    <p:sldId id="594" r:id="rId79"/>
    <p:sldId id="592" r:id="rId80"/>
    <p:sldId id="590" r:id="rId81"/>
    <p:sldId id="587" r:id="rId82"/>
    <p:sldId id="508" r:id="rId83"/>
    <p:sldId id="595" r:id="rId84"/>
    <p:sldId id="597"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2171B9CB-83AA-4687-B745-3120034C17C1}">
          <p14:sldIdLst>
            <p14:sldId id="256"/>
            <p14:sldId id="284"/>
            <p14:sldId id="510"/>
            <p14:sldId id="486"/>
            <p14:sldId id="600"/>
            <p14:sldId id="488"/>
          </p14:sldIdLst>
        </p14:section>
        <p14:section name="Day 1:  Quick Intro to Python &amp; PYQGIS" id="{18F266B1-B4BD-489E-958D-8A9D02B56B32}">
          <p14:sldIdLst>
            <p14:sldId id="601"/>
            <p14:sldId id="496"/>
            <p14:sldId id="602"/>
            <p14:sldId id="498"/>
            <p14:sldId id="603"/>
            <p14:sldId id="571"/>
            <p14:sldId id="572"/>
            <p14:sldId id="573"/>
            <p14:sldId id="578"/>
            <p14:sldId id="579"/>
            <p14:sldId id="575"/>
            <p14:sldId id="576"/>
            <p14:sldId id="577"/>
            <p14:sldId id="580"/>
            <p14:sldId id="583"/>
            <p14:sldId id="610"/>
            <p14:sldId id="518"/>
            <p14:sldId id="519"/>
            <p14:sldId id="534"/>
            <p14:sldId id="520"/>
            <p14:sldId id="537"/>
            <p14:sldId id="538"/>
            <p14:sldId id="539"/>
            <p14:sldId id="521"/>
            <p14:sldId id="522"/>
            <p14:sldId id="525"/>
            <p14:sldId id="528"/>
            <p14:sldId id="541"/>
            <p14:sldId id="526"/>
            <p14:sldId id="527"/>
            <p14:sldId id="542"/>
            <p14:sldId id="517"/>
            <p14:sldId id="543"/>
            <p14:sldId id="544"/>
            <p14:sldId id="535"/>
            <p14:sldId id="570"/>
            <p14:sldId id="530"/>
            <p14:sldId id="545"/>
            <p14:sldId id="546"/>
            <p14:sldId id="547"/>
            <p14:sldId id="524"/>
            <p14:sldId id="548"/>
            <p14:sldId id="532"/>
            <p14:sldId id="549"/>
            <p14:sldId id="500"/>
            <p14:sldId id="550"/>
            <p14:sldId id="551"/>
            <p14:sldId id="566"/>
          </p14:sldIdLst>
        </p14:section>
        <p14:section name="Day 2: Create a Plugin &amp; Spatial Regression" id="{7B2F76A4-4375-4DE5-B593-90D95B35AA12}">
          <p14:sldIdLst>
            <p14:sldId id="608"/>
            <p14:sldId id="611"/>
            <p14:sldId id="499"/>
            <p14:sldId id="609"/>
            <p14:sldId id="563"/>
            <p14:sldId id="557"/>
            <p14:sldId id="559"/>
            <p14:sldId id="558"/>
            <p14:sldId id="562"/>
            <p14:sldId id="561"/>
            <p14:sldId id="560"/>
            <p14:sldId id="505"/>
            <p14:sldId id="554"/>
            <p14:sldId id="555"/>
            <p14:sldId id="556"/>
          </p14:sldIdLst>
        </p14:section>
        <p14:section name="Day 3: Spatial Regression" id="{84D3889D-CE93-485C-81C4-A2B9359254DA}">
          <p14:sldIdLst>
            <p14:sldId id="584"/>
            <p14:sldId id="588"/>
            <p14:sldId id="585"/>
            <p14:sldId id="509"/>
            <p14:sldId id="594"/>
            <p14:sldId id="592"/>
            <p14:sldId id="590"/>
            <p14:sldId id="587"/>
            <p14:sldId id="508"/>
            <p14:sldId id="595"/>
            <p14:sldId id="597"/>
          </p14:sldIdLst>
        </p14:section>
      </p14:sectionLst>
    </p:ext>
    <p:ext uri="{EFAFB233-063F-42B5-8137-9DF3F51BA10A}">
      <p15:sldGuideLst xmlns:p15="http://schemas.microsoft.com/office/powerpoint/2012/main">
        <p15:guide id="1" pos="3863" userDrawn="1">
          <p15:clr>
            <a:srgbClr val="A4A3A4"/>
          </p15:clr>
        </p15:guide>
        <p15:guide id="2" orient="horz" pos="2137" userDrawn="1">
          <p15:clr>
            <a:srgbClr val="A4A3A4"/>
          </p15:clr>
        </p15:guide>
        <p15:guide id="3" orient="horz" pos="913" userDrawn="1">
          <p15:clr>
            <a:srgbClr val="A4A3A4"/>
          </p15:clr>
        </p15:guide>
        <p15:guide id="4" pos="551" userDrawn="1">
          <p15:clr>
            <a:srgbClr val="A4A3A4"/>
          </p15:clr>
        </p15:guide>
        <p15:guide id="5" orient="horz" pos="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99CC"/>
    <a:srgbClr val="669900"/>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31" autoAdjust="0"/>
    <p:restoredTop sz="95256" autoAdjust="0"/>
  </p:normalViewPr>
  <p:slideViewPr>
    <p:cSldViewPr snapToGrid="0">
      <p:cViewPr>
        <p:scale>
          <a:sx n="75" d="100"/>
          <a:sy n="75" d="100"/>
        </p:scale>
        <p:origin x="154" y="302"/>
      </p:cViewPr>
      <p:guideLst>
        <p:guide pos="3863"/>
        <p:guide orient="horz" pos="2137"/>
        <p:guide orient="horz" pos="913"/>
        <p:guide pos="551"/>
        <p:guide orient="horz" pos="822"/>
      </p:guideLst>
    </p:cSldViewPr>
  </p:slideViewPr>
  <p:outlineViewPr>
    <p:cViewPr>
      <p:scale>
        <a:sx n="33" d="100"/>
        <a:sy n="33" d="100"/>
      </p:scale>
      <p:origin x="0" y="-4752"/>
    </p:cViewPr>
  </p:outlineViewPr>
  <p:notesTextViewPr>
    <p:cViewPr>
      <p:scale>
        <a:sx n="100" d="100"/>
        <a:sy n="100" d="100"/>
      </p:scale>
      <p:origin x="0" y="0"/>
    </p:cViewPr>
  </p:notesTextViewPr>
  <p:sorterViewPr>
    <p:cViewPr varScale="1">
      <p:scale>
        <a:sx n="1" d="1"/>
        <a:sy n="1" d="1"/>
      </p:scale>
      <p:origin x="0" y="-815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F7813-EE25-4CC5-AE42-F0DA8A45568E}" type="datetimeFigureOut">
              <a:rPr lang="en-SG" smtClean="0"/>
              <a:t>21/9/2021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D429B-AF8C-477B-8416-84BA687E45F2}" type="slidenum">
              <a:rPr lang="en-SG" smtClean="0"/>
              <a:t>‹#›</a:t>
            </a:fld>
            <a:endParaRPr lang="en-SG"/>
          </a:p>
        </p:txBody>
      </p:sp>
    </p:spTree>
    <p:extLst>
      <p:ext uri="{BB962C8B-B14F-4D97-AF65-F5344CB8AC3E}">
        <p14:creationId xmlns:p14="http://schemas.microsoft.com/office/powerpoint/2010/main" val="171217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qgis.org/pyqgis/3.16/core/QgsLayerTreeGroup.html#qgis.core.QgsLayerTreeGroup"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qgis.org/pyqgis/3.16/core/QgsLayerTreeLayer.html#qgis.core.QgsLayerTreeLaye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qgis.org/pyqgis/master/core/QgsGeometry.html#module-QgsGeometry"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qgis.org/pyqgis/master/core/QgsGeometry.html#qgis.core.QgsGeometry.set" TargetMode="External"/><Relationship Id="rId5" Type="http://schemas.openxmlformats.org/officeDocument/2006/relationships/hyperlink" Target="https://qgis.org/pyqgis/master/core/QgsGeometry.html#qgis.core.QgsGeometry.get" TargetMode="External"/><Relationship Id="rId4" Type="http://schemas.openxmlformats.org/officeDocument/2006/relationships/hyperlink" Target="https://qgis.org/pyqgis/master/core/QgsAbstractGeometry.html#module-QgsAbstractGeometry"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qgis.org/pyqgis/master/core/QgsGeometry.html#qgis.core.QgsGeometry.length"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qgis.org/pyqgis/master/core/QgsGeometry.html#qgis.core.QgsGeometry.buffer" TargetMode="External"/><Relationship Id="rId4" Type="http://schemas.openxmlformats.org/officeDocument/2006/relationships/hyperlink" Target="https://qgis.org/pyqgis/master/core/QgsGeometry.html#qgis.core.QgsGeometry.area"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wikiwand.com/en/B-tre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wikiwand.com/en/K_nearest_neighbor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qgis.org/pyqgis/3.16/core/QgsSymbolLayer.html#qgis.core.QgsSymbolLaye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qgis.org/pyqgis/3.16/gui/QgisInterface.html#qgis.gui.QgisInterfac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wikiwand.com/en/Random_variable" TargetMode="External"/><Relationship Id="rId7" Type="http://schemas.openxmlformats.org/officeDocument/2006/relationships/hyperlink" Target="https://statisticsbyjim.com/glossary/estimator/"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statisticsbyjim.com/glossary/population/" TargetMode="External"/><Relationship Id="rId5" Type="http://schemas.openxmlformats.org/officeDocument/2006/relationships/hyperlink" Target="https://statisticsbyjim.com/glossary/sample/" TargetMode="External"/><Relationship Id="rId4" Type="http://schemas.openxmlformats.org/officeDocument/2006/relationships/hyperlink" Target="https://statisticsbyjim.com/glossary/ordinary-least-square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4DCD429B-AF8C-477B-8416-84BA687E45F2}" type="slidenum">
              <a:rPr lang="en-SG" smtClean="0"/>
              <a:t>2</a:t>
            </a:fld>
            <a:endParaRPr lang="en-SG"/>
          </a:p>
        </p:txBody>
      </p:sp>
    </p:spTree>
    <p:extLst>
      <p:ext uri="{BB962C8B-B14F-4D97-AF65-F5344CB8AC3E}">
        <p14:creationId xmlns:p14="http://schemas.microsoft.com/office/powerpoint/2010/main" val="2269511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 </a:t>
            </a:r>
            <a:r>
              <a:rPr lang="en-SG" dirty="0"/>
              <a:t>Figure</a:t>
            </a:r>
            <a:r>
              <a:rPr lang="en-SG" sz="1200" b="0" i="0" kern="1200" dirty="0">
                <a:solidFill>
                  <a:schemeClr val="tx1"/>
                </a:solidFill>
                <a:effectLst/>
                <a:latin typeface="+mn-lt"/>
                <a:ea typeface="+mn-ea"/>
                <a:cs typeface="+mn-cs"/>
              </a:rPr>
              <a:t> object is the outermost container for a matplotlib graphic, which can contain multiple </a:t>
            </a:r>
            <a:r>
              <a:rPr lang="en-SG" dirty="0"/>
              <a:t>Axes</a:t>
            </a:r>
            <a:r>
              <a:rPr lang="en-SG" sz="1200" b="0" i="0" kern="1200" dirty="0">
                <a:solidFill>
                  <a:schemeClr val="tx1"/>
                </a:solidFill>
                <a:effectLst/>
                <a:latin typeface="+mn-lt"/>
                <a:ea typeface="+mn-ea"/>
                <a:cs typeface="+mn-cs"/>
              </a:rPr>
              <a:t> objects. One source of confusion is the name: an </a:t>
            </a:r>
            <a:r>
              <a:rPr lang="en-SG" dirty="0"/>
              <a:t>Axes</a:t>
            </a:r>
            <a:r>
              <a:rPr lang="en-SG" sz="1200" b="0" i="0" kern="1200" dirty="0">
                <a:solidFill>
                  <a:schemeClr val="tx1"/>
                </a:solidFill>
                <a:effectLst/>
                <a:latin typeface="+mn-lt"/>
                <a:ea typeface="+mn-ea"/>
                <a:cs typeface="+mn-cs"/>
              </a:rPr>
              <a:t> actually translates into what we think of as an individual plot or graph (rather than the plural of “axis,” as we might expect).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You can think of the </a:t>
            </a:r>
            <a:r>
              <a:rPr lang="en-SG" dirty="0"/>
              <a:t>Figure</a:t>
            </a:r>
            <a:r>
              <a:rPr lang="en-SG" sz="1200" b="0" i="0" kern="1200" dirty="0">
                <a:solidFill>
                  <a:schemeClr val="tx1"/>
                </a:solidFill>
                <a:effectLst/>
                <a:latin typeface="+mn-lt"/>
                <a:ea typeface="+mn-ea"/>
                <a:cs typeface="+mn-cs"/>
              </a:rPr>
              <a:t> object as a box-like container holding one or more </a:t>
            </a:r>
            <a:r>
              <a:rPr lang="en-SG" dirty="0"/>
              <a:t>Axes</a:t>
            </a:r>
            <a:r>
              <a:rPr lang="en-SG" sz="1200" b="0" i="0" kern="1200" dirty="0">
                <a:solidFill>
                  <a:schemeClr val="tx1"/>
                </a:solidFill>
                <a:effectLst/>
                <a:latin typeface="+mn-lt"/>
                <a:ea typeface="+mn-ea"/>
                <a:cs typeface="+mn-cs"/>
              </a:rPr>
              <a:t> (actual plots). Below the </a:t>
            </a:r>
            <a:r>
              <a:rPr lang="en-SG" dirty="0"/>
              <a:t>Axes</a:t>
            </a:r>
            <a:r>
              <a:rPr lang="en-SG" sz="1200" b="0" i="0" kern="1200" dirty="0">
                <a:solidFill>
                  <a:schemeClr val="tx1"/>
                </a:solidFill>
                <a:effectLst/>
                <a:latin typeface="+mn-lt"/>
                <a:ea typeface="+mn-ea"/>
                <a:cs typeface="+mn-cs"/>
              </a:rPr>
              <a:t> in the hierarchy are smaller objects such as tick marks, individual lines, legends, and text boxes. Almost every “element” of a chart is its own manipulable Python object, all the way down to the ticks and labels: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Above, </a:t>
            </a:r>
            <a:r>
              <a:rPr lang="en-SG" dirty="0"/>
              <a:t>fig</a:t>
            </a:r>
            <a:r>
              <a:rPr lang="en-SG" sz="1200" b="0" i="0" kern="1200" dirty="0">
                <a:solidFill>
                  <a:schemeClr val="tx1"/>
                </a:solidFill>
                <a:effectLst/>
                <a:latin typeface="+mn-lt"/>
                <a:ea typeface="+mn-ea"/>
                <a:cs typeface="+mn-cs"/>
              </a:rPr>
              <a:t> (a </a:t>
            </a:r>
            <a:r>
              <a:rPr lang="en-SG" dirty="0"/>
              <a:t>Figure</a:t>
            </a:r>
            <a:r>
              <a:rPr lang="en-SG" sz="1200" b="0" i="0" kern="1200" dirty="0">
                <a:solidFill>
                  <a:schemeClr val="tx1"/>
                </a:solidFill>
                <a:effectLst/>
                <a:latin typeface="+mn-lt"/>
                <a:ea typeface="+mn-ea"/>
                <a:cs typeface="+mn-cs"/>
              </a:rPr>
              <a:t> class instance) has multiple </a:t>
            </a:r>
            <a:r>
              <a:rPr lang="en-SG" dirty="0"/>
              <a:t>Axes</a:t>
            </a:r>
            <a:r>
              <a:rPr lang="en-SG" sz="1200" b="0" i="0" kern="1200" dirty="0">
                <a:solidFill>
                  <a:schemeClr val="tx1"/>
                </a:solidFill>
                <a:effectLst/>
                <a:latin typeface="+mn-lt"/>
                <a:ea typeface="+mn-ea"/>
                <a:cs typeface="+mn-cs"/>
              </a:rPr>
              <a:t> (a list, for which we take the first element). Each </a:t>
            </a:r>
            <a:r>
              <a:rPr lang="en-SG" dirty="0"/>
              <a:t>Axes</a:t>
            </a:r>
            <a:r>
              <a:rPr lang="en-SG" sz="1200" b="0" i="0" kern="1200" dirty="0">
                <a:solidFill>
                  <a:schemeClr val="tx1"/>
                </a:solidFill>
                <a:effectLst/>
                <a:latin typeface="+mn-lt"/>
                <a:ea typeface="+mn-ea"/>
                <a:cs typeface="+mn-cs"/>
              </a:rPr>
              <a:t> has a </a:t>
            </a:r>
            <a:r>
              <a:rPr lang="en-SG" dirty="0" err="1"/>
              <a:t>yaxis</a:t>
            </a:r>
            <a:r>
              <a:rPr lang="en-SG" sz="1200" b="0" i="0" kern="1200" dirty="0">
                <a:solidFill>
                  <a:schemeClr val="tx1"/>
                </a:solidFill>
                <a:effectLst/>
                <a:latin typeface="+mn-lt"/>
                <a:ea typeface="+mn-ea"/>
                <a:cs typeface="+mn-cs"/>
              </a:rPr>
              <a:t> and </a:t>
            </a:r>
            <a:r>
              <a:rPr lang="en-SG" dirty="0" err="1"/>
              <a:t>xaxis</a:t>
            </a:r>
            <a:r>
              <a:rPr lang="en-SG" sz="1200" b="0" i="0" kern="1200" dirty="0">
                <a:solidFill>
                  <a:schemeClr val="tx1"/>
                </a:solidFill>
                <a:effectLst/>
                <a:latin typeface="+mn-lt"/>
                <a:ea typeface="+mn-ea"/>
                <a:cs typeface="+mn-cs"/>
              </a:rPr>
              <a:t>, each of which have a collection of “major ticks,” and we grab the first one.</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[With </a:t>
            </a:r>
            <a:r>
              <a:rPr lang="en-SG" sz="1200" b="0" i="0" kern="1200" dirty="0" err="1">
                <a:solidFill>
                  <a:schemeClr val="tx1"/>
                </a:solidFill>
                <a:effectLst/>
                <a:latin typeface="+mn-lt"/>
                <a:ea typeface="+mn-ea"/>
                <a:cs typeface="+mn-cs"/>
              </a:rPr>
              <a:t>pyplot</a:t>
            </a:r>
            <a:r>
              <a:rPr lang="en-SG" sz="1200" b="0" i="0" kern="1200" dirty="0">
                <a:solidFill>
                  <a:schemeClr val="tx1"/>
                </a:solidFill>
                <a:effectLst/>
                <a:latin typeface="+mn-lt"/>
                <a:ea typeface="+mn-ea"/>
                <a:cs typeface="+mn-cs"/>
              </a:rPr>
              <a:t>], simple functions are used to add plot elements (lines, images, text, etc.) </a:t>
            </a:r>
            <a:r>
              <a:rPr lang="en-SG" sz="1200" b="1" i="0" kern="1200" dirty="0">
                <a:solidFill>
                  <a:schemeClr val="tx1"/>
                </a:solidFill>
                <a:effectLst/>
                <a:latin typeface="+mn-lt"/>
                <a:ea typeface="+mn-ea"/>
                <a:cs typeface="+mn-cs"/>
              </a:rPr>
              <a:t>to the current axes in the current figure</a:t>
            </a:r>
            <a:r>
              <a:rPr lang="en-SG"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t>plt.plot</a:t>
            </a:r>
            <a:r>
              <a:rPr lang="en-SG" dirty="0"/>
              <a:t>()</a:t>
            </a:r>
            <a:r>
              <a:rPr lang="en-SG" sz="1200" b="0" i="0" kern="1200" dirty="0">
                <a:solidFill>
                  <a:schemeClr val="tx1"/>
                </a:solidFill>
                <a:effectLst/>
                <a:latin typeface="+mn-lt"/>
                <a:ea typeface="+mn-ea"/>
                <a:cs typeface="+mn-cs"/>
              </a:rPr>
              <a:t> is a state-machine interface that implicitly tracks the current figure!</a:t>
            </a:r>
            <a:endParaRPr lang="en-US" dirty="0"/>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18</a:t>
            </a:fld>
            <a:endParaRPr lang="en-SG"/>
          </a:p>
        </p:txBody>
      </p:sp>
    </p:spTree>
    <p:extLst>
      <p:ext uri="{BB962C8B-B14F-4D97-AF65-F5344CB8AC3E}">
        <p14:creationId xmlns:p14="http://schemas.microsoft.com/office/powerpoint/2010/main" val="533065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QGIS C++ API.</a:t>
            </a:r>
          </a:p>
        </p:txBody>
      </p:sp>
      <p:sp>
        <p:nvSpPr>
          <p:cNvPr id="4" name="Slide Number Placeholder 3"/>
          <p:cNvSpPr>
            <a:spLocks noGrp="1"/>
          </p:cNvSpPr>
          <p:nvPr>
            <p:ph type="sldNum" sz="quarter" idx="5"/>
          </p:nvPr>
        </p:nvSpPr>
        <p:spPr/>
        <p:txBody>
          <a:bodyPr/>
          <a:lstStyle/>
          <a:p>
            <a:fld id="{4DCD429B-AF8C-477B-8416-84BA687E45F2}" type="slidenum">
              <a:rPr lang="en-SG" smtClean="0"/>
              <a:t>23</a:t>
            </a:fld>
            <a:endParaRPr lang="en-SG"/>
          </a:p>
        </p:txBody>
      </p:sp>
    </p:spTree>
    <p:extLst>
      <p:ext uri="{BB962C8B-B14F-4D97-AF65-F5344CB8AC3E}">
        <p14:creationId xmlns:p14="http://schemas.microsoft.com/office/powerpoint/2010/main" val="3015877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24</a:t>
            </a:fld>
            <a:endParaRPr lang="en-SG"/>
          </a:p>
        </p:txBody>
      </p:sp>
    </p:spTree>
    <p:extLst>
      <p:ext uri="{BB962C8B-B14F-4D97-AF65-F5344CB8AC3E}">
        <p14:creationId xmlns:p14="http://schemas.microsoft.com/office/powerpoint/2010/main" val="105702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a:t>
            </a:r>
            <a:r>
              <a:rPr lang="en-SG" sz="1200" b="0" i="0" kern="1200" dirty="0" err="1">
                <a:solidFill>
                  <a:schemeClr val="tx1"/>
                </a:solidFill>
                <a:effectLst/>
                <a:latin typeface="+mn-lt"/>
                <a:ea typeface="+mn-ea"/>
                <a:cs typeface="+mn-cs"/>
              </a:rPr>
              <a:t>qgis.gui</a:t>
            </a:r>
            <a:r>
              <a:rPr lang="en-SG" sz="1200" b="0" i="0" kern="1200" dirty="0">
                <a:solidFill>
                  <a:schemeClr val="tx1"/>
                </a:solidFill>
                <a:effectLst/>
                <a:latin typeface="+mn-lt"/>
                <a:ea typeface="+mn-ea"/>
                <a:cs typeface="+mn-cs"/>
              </a:rPr>
              <a:t> package defines a number of user-interface widgets that you can include in your programs. Let’s start by looking at the most important </a:t>
            </a:r>
            <a:r>
              <a:rPr lang="en-SG" sz="1200" b="0" i="0" kern="1200" dirty="0" err="1">
                <a:solidFill>
                  <a:schemeClr val="tx1"/>
                </a:solidFill>
                <a:effectLst/>
                <a:latin typeface="+mn-lt"/>
                <a:ea typeface="+mn-ea"/>
                <a:cs typeface="+mn-cs"/>
              </a:rPr>
              <a:t>qgis.gui</a:t>
            </a:r>
            <a:r>
              <a:rPr lang="en-SG" sz="1200" b="0" i="0" kern="1200" dirty="0">
                <a:solidFill>
                  <a:schemeClr val="tx1"/>
                </a:solidFill>
                <a:effectLst/>
                <a:latin typeface="+mn-lt"/>
                <a:ea typeface="+mn-ea"/>
                <a:cs typeface="+mn-cs"/>
              </a:rPr>
              <a:t> classes.</a:t>
            </a:r>
          </a:p>
          <a:p>
            <a:endParaRPr lang="en-SG" dirty="0">
              <a:solidFill>
                <a:srgbClr val="222222"/>
              </a:solidFill>
              <a:latin typeface="Open Sans"/>
            </a:endParaRPr>
          </a:p>
          <a:p>
            <a:r>
              <a:rPr lang="en-SG" dirty="0">
                <a:solidFill>
                  <a:srgbClr val="222222"/>
                </a:solidFill>
                <a:latin typeface="Open Sans"/>
              </a:rPr>
              <a:t>When running Python code within a script or a plugin, or directly from the QGIS Python console, </a:t>
            </a:r>
          </a:p>
          <a:p>
            <a:endParaRPr lang="en-SG" dirty="0">
              <a:solidFill>
                <a:srgbClr val="222222"/>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a:t>
            </a:r>
            <a:r>
              <a:rPr lang="en-US" dirty="0" err="1"/>
              <a:t>QgisInterface</a:t>
            </a:r>
            <a:r>
              <a:rPr lang="en-US" dirty="0"/>
              <a:t> object is only available when running the QGIS application itself. If you are running an external application and import the PyQGIS library into your application, </a:t>
            </a:r>
            <a:r>
              <a:rPr lang="en-US" dirty="0" err="1"/>
              <a:t>QgisInterface</a:t>
            </a:r>
            <a:r>
              <a:rPr lang="en-US" dirty="0"/>
              <a:t> won’t be available.</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25</a:t>
            </a:fld>
            <a:endParaRPr lang="en-SG"/>
          </a:p>
        </p:txBody>
      </p:sp>
    </p:spTree>
    <p:extLst>
      <p:ext uri="{BB962C8B-B14F-4D97-AF65-F5344CB8AC3E}">
        <p14:creationId xmlns:p14="http://schemas.microsoft.com/office/powerpoint/2010/main" val="2807042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26</a:t>
            </a:fld>
            <a:endParaRPr lang="en-SG"/>
          </a:p>
        </p:txBody>
      </p:sp>
    </p:spTree>
    <p:extLst>
      <p:ext uri="{BB962C8B-B14F-4D97-AF65-F5344CB8AC3E}">
        <p14:creationId xmlns:p14="http://schemas.microsoft.com/office/powerpoint/2010/main" val="297073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27</a:t>
            </a:fld>
            <a:endParaRPr lang="en-SG"/>
          </a:p>
        </p:txBody>
      </p:sp>
    </p:spTree>
    <p:extLst>
      <p:ext uri="{BB962C8B-B14F-4D97-AF65-F5344CB8AC3E}">
        <p14:creationId xmlns:p14="http://schemas.microsoft.com/office/powerpoint/2010/main" val="4206588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28</a:t>
            </a:fld>
            <a:endParaRPr lang="en-SG"/>
          </a:p>
        </p:txBody>
      </p:sp>
    </p:spTree>
    <p:extLst>
      <p:ext uri="{BB962C8B-B14F-4D97-AF65-F5344CB8AC3E}">
        <p14:creationId xmlns:p14="http://schemas.microsoft.com/office/powerpoint/2010/main" val="1202688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rgbClr val="404040"/>
                </a:solidFill>
                <a:latin typeface="Lato"/>
              </a:rPr>
              <a:t>The layer tree is a classical tree structure built of nodes. </a:t>
            </a:r>
          </a:p>
          <a:p>
            <a:r>
              <a:rPr lang="en-SG" dirty="0">
                <a:solidFill>
                  <a:srgbClr val="404040"/>
                </a:solidFill>
                <a:latin typeface="Lato"/>
              </a:rPr>
              <a:t>There are currently two types of nodes: group nodes (</a:t>
            </a:r>
            <a:r>
              <a:rPr lang="en-SG" dirty="0">
                <a:solidFill>
                  <a:srgbClr val="2980B9"/>
                </a:solidFill>
                <a:latin typeface="Lato"/>
                <a:hlinkClick r:id="rId3" tooltip="(in QGIS Python API v3.16)"/>
              </a:rPr>
              <a:t>QgsLayerTreeGroup</a:t>
            </a:r>
            <a:r>
              <a:rPr lang="en-SG" dirty="0">
                <a:solidFill>
                  <a:srgbClr val="404040"/>
                </a:solidFill>
                <a:latin typeface="Lato"/>
              </a:rPr>
              <a:t>) and layer nodes (</a:t>
            </a:r>
            <a:r>
              <a:rPr lang="en-SG" dirty="0">
                <a:solidFill>
                  <a:srgbClr val="2980B9"/>
                </a:solidFill>
                <a:latin typeface="Lato"/>
                <a:hlinkClick r:id="rId4" tooltip="(in QGIS Python API v3.16)"/>
              </a:rPr>
              <a:t>QgsLayerTreeLayer</a:t>
            </a:r>
            <a:r>
              <a:rPr lang="en-SG" dirty="0">
                <a:solidFill>
                  <a:srgbClr val="404040"/>
                </a:solidFill>
                <a:latin typeface="Lato"/>
              </a:rPr>
              <a:t>).</a:t>
            </a:r>
          </a:p>
          <a:p>
            <a:br>
              <a:rPr lang="en-SG" dirty="0">
                <a:solidFill>
                  <a:srgbClr val="404040"/>
                </a:solidFill>
                <a:latin typeface="Lato"/>
              </a:rPr>
            </a:br>
            <a:endParaRPr lang="en-SG" b="0" i="0" dirty="0">
              <a:solidFill>
                <a:srgbClr val="404040"/>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29</a:t>
            </a:fld>
            <a:endParaRPr lang="en-SG"/>
          </a:p>
        </p:txBody>
      </p:sp>
    </p:spTree>
    <p:extLst>
      <p:ext uri="{BB962C8B-B14F-4D97-AF65-F5344CB8AC3E}">
        <p14:creationId xmlns:p14="http://schemas.microsoft.com/office/powerpoint/2010/main" val="929408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31</a:t>
            </a:fld>
            <a:endParaRPr lang="en-SG"/>
          </a:p>
        </p:txBody>
      </p:sp>
    </p:spTree>
    <p:extLst>
      <p:ext uri="{BB962C8B-B14F-4D97-AF65-F5344CB8AC3E}">
        <p14:creationId xmlns:p14="http://schemas.microsoft.com/office/powerpoint/2010/main" val="3835889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34</a:t>
            </a:fld>
            <a:endParaRPr lang="en-SG"/>
          </a:p>
        </p:txBody>
      </p:sp>
    </p:spTree>
    <p:extLst>
      <p:ext uri="{BB962C8B-B14F-4D97-AF65-F5344CB8AC3E}">
        <p14:creationId xmlns:p14="http://schemas.microsoft.com/office/powerpoint/2010/main" val="397501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3</a:t>
            </a:fld>
            <a:endParaRPr lang="en-SG"/>
          </a:p>
        </p:txBody>
      </p:sp>
    </p:spTree>
    <p:extLst>
      <p:ext uri="{BB962C8B-B14F-4D97-AF65-F5344CB8AC3E}">
        <p14:creationId xmlns:p14="http://schemas.microsoft.com/office/powerpoint/2010/main" val="145783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37</a:t>
            </a:fld>
            <a:endParaRPr lang="en-SG"/>
          </a:p>
        </p:txBody>
      </p:sp>
    </p:spTree>
    <p:extLst>
      <p:ext uri="{BB962C8B-B14F-4D97-AF65-F5344CB8AC3E}">
        <p14:creationId xmlns:p14="http://schemas.microsoft.com/office/powerpoint/2010/main" val="4107100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chemeClr val="bg2">
                    <a:lumMod val="50000"/>
                  </a:schemeClr>
                </a:solidFill>
                <a:latin typeface="Lato"/>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latin typeface="Lato"/>
              </a:rPr>
              <a:t> acts as a generic container for geometry objects. </a:t>
            </a:r>
            <a:r>
              <a:rPr lang="en-SG" dirty="0">
                <a:solidFill>
                  <a:schemeClr val="bg2">
                    <a:lumMod val="50000"/>
                  </a:schemeClr>
                </a:solidFill>
                <a:latin typeface="Lato"/>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latin typeface="Lato"/>
              </a:rPr>
              <a:t> objects are implicitly shared, so making copies of geometries is inexpensive. </a:t>
            </a:r>
          </a:p>
          <a:p>
            <a:endParaRPr lang="en-SG" dirty="0">
              <a:solidFill>
                <a:schemeClr val="bg2">
                  <a:lumMod val="50000"/>
                </a:schemeClr>
              </a:solidFill>
              <a:latin typeface="Lato"/>
            </a:endParaRPr>
          </a:p>
          <a:p>
            <a:r>
              <a:rPr lang="en-SG" dirty="0">
                <a:solidFill>
                  <a:schemeClr val="bg2">
                    <a:lumMod val="50000"/>
                  </a:schemeClr>
                </a:solidFill>
                <a:latin typeface="Lato"/>
              </a:rPr>
              <a:t>The actual geometry representation is stored as a </a:t>
            </a:r>
            <a:r>
              <a:rPr lang="en-SG" dirty="0">
                <a:solidFill>
                  <a:schemeClr val="bg2">
                    <a:lumMod val="50000"/>
                  </a:schemeClr>
                </a:solidFill>
                <a:latin typeface="Lato"/>
                <a:hlinkClick r:id="rId4" tooltip="QgsAbstractGeometry">
                  <a:extLst>
                    <a:ext uri="{A12FA001-AC4F-418D-AE19-62706E023703}">
                      <ahyp:hlinkClr xmlns:ahyp="http://schemas.microsoft.com/office/drawing/2018/hyperlinkcolor" val="tx"/>
                    </a:ext>
                  </a:extLst>
                </a:hlinkClick>
              </a:rPr>
              <a:t>QgsAbstractGeometry</a:t>
            </a:r>
            <a:r>
              <a:rPr lang="en-SG" dirty="0">
                <a:solidFill>
                  <a:schemeClr val="bg2">
                    <a:lumMod val="50000"/>
                  </a:schemeClr>
                </a:solidFill>
                <a:latin typeface="Lato"/>
              </a:rPr>
              <a:t> within the container, and can be accessed via the </a:t>
            </a:r>
            <a:r>
              <a:rPr lang="en-SG" dirty="0">
                <a:solidFill>
                  <a:schemeClr val="bg2">
                    <a:lumMod val="50000"/>
                  </a:schemeClr>
                </a:solidFill>
                <a:latin typeface="Lato"/>
                <a:hlinkClick r:id="rId5" tooltip="qgis.core.QgsGeometry.get">
                  <a:extLst>
                    <a:ext uri="{A12FA001-AC4F-418D-AE19-62706E023703}">
                      <ahyp:hlinkClr xmlns:ahyp="http://schemas.microsoft.com/office/drawing/2018/hyperlinkcolor" val="tx"/>
                    </a:ext>
                  </a:extLst>
                </a:hlinkClick>
              </a:rPr>
              <a:t>get()</a:t>
            </a:r>
            <a:r>
              <a:rPr lang="en-SG" dirty="0">
                <a:solidFill>
                  <a:schemeClr val="bg2">
                    <a:lumMod val="50000"/>
                  </a:schemeClr>
                </a:solidFill>
                <a:latin typeface="Lato"/>
              </a:rPr>
              <a:t> method or set using the </a:t>
            </a:r>
            <a:r>
              <a:rPr lang="en-SG" dirty="0">
                <a:solidFill>
                  <a:schemeClr val="bg2">
                    <a:lumMod val="50000"/>
                  </a:schemeClr>
                </a:solidFill>
                <a:latin typeface="Lato"/>
                <a:hlinkClick r:id="rId6" tooltip="qgis.core.QgsGeometry.set">
                  <a:extLst>
                    <a:ext uri="{A12FA001-AC4F-418D-AE19-62706E023703}">
                      <ahyp:hlinkClr xmlns:ahyp="http://schemas.microsoft.com/office/drawing/2018/hyperlinkcolor" val="tx"/>
                    </a:ext>
                  </a:extLst>
                </a:hlinkClick>
              </a:rPr>
              <a:t>set()</a:t>
            </a:r>
            <a:r>
              <a:rPr lang="en-SG" dirty="0">
                <a:solidFill>
                  <a:schemeClr val="bg2">
                    <a:lumMod val="50000"/>
                  </a:schemeClr>
                </a:solidFill>
                <a:latin typeface="Lato"/>
              </a:rPr>
              <a:t> method. This gives access to the underlying raw geometry primitive, such as the point, line, polygon, curve or other geometry subclasses.</a:t>
            </a:r>
            <a:endParaRPr lang="en-SG" b="0" i="0" dirty="0">
              <a:solidFill>
                <a:schemeClr val="bg2">
                  <a:lumMod val="50000"/>
                </a:schemeClr>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38</a:t>
            </a:fld>
            <a:endParaRPr lang="en-SG"/>
          </a:p>
        </p:txBody>
      </p:sp>
    </p:spTree>
    <p:extLst>
      <p:ext uri="{BB962C8B-B14F-4D97-AF65-F5344CB8AC3E}">
        <p14:creationId xmlns:p14="http://schemas.microsoft.com/office/powerpoint/2010/main" val="405476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39</a:t>
            </a:fld>
            <a:endParaRPr lang="en-SG"/>
          </a:p>
        </p:txBody>
      </p:sp>
    </p:spTree>
    <p:extLst>
      <p:ext uri="{BB962C8B-B14F-4D97-AF65-F5344CB8AC3E}">
        <p14:creationId xmlns:p14="http://schemas.microsoft.com/office/powerpoint/2010/main" val="100560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40</a:t>
            </a:fld>
            <a:endParaRPr lang="en-SG"/>
          </a:p>
        </p:txBody>
      </p:sp>
    </p:spTree>
    <p:extLst>
      <p:ext uri="{BB962C8B-B14F-4D97-AF65-F5344CB8AC3E}">
        <p14:creationId xmlns:p14="http://schemas.microsoft.com/office/powerpoint/2010/main" val="2578198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4DCD429B-AF8C-477B-8416-84BA687E45F2}" type="slidenum">
              <a:rPr lang="en-SG" smtClean="0"/>
              <a:t>42</a:t>
            </a:fld>
            <a:endParaRPr lang="en-SG"/>
          </a:p>
        </p:txBody>
      </p:sp>
    </p:spTree>
    <p:extLst>
      <p:ext uri="{BB962C8B-B14F-4D97-AF65-F5344CB8AC3E}">
        <p14:creationId xmlns:p14="http://schemas.microsoft.com/office/powerpoint/2010/main" val="3120394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solidFill>
                  <a:schemeClr val="bg2">
                    <a:lumMod val="50000"/>
                  </a:schemeClr>
                </a:solidFill>
              </a:rPr>
              <a:t>QgsGeometry</a:t>
            </a:r>
            <a:r>
              <a:rPr lang="en-SG" dirty="0">
                <a:solidFill>
                  <a:schemeClr val="bg2">
                    <a:lumMod val="50000"/>
                  </a:schemeClr>
                </a:solidFill>
              </a:rPr>
              <a:t>, properties like </a:t>
            </a:r>
            <a:r>
              <a:rPr lang="en-SG" dirty="0">
                <a:solidFill>
                  <a:schemeClr val="bg2">
                    <a:lumMod val="50000"/>
                  </a:schemeClr>
                </a:solidFill>
                <a:hlinkClick r:id="rId3" tooltip="qgis.core.QgsGeometry.length">
                  <a:extLst>
                    <a:ext uri="{A12FA001-AC4F-418D-AE19-62706E023703}">
                      <ahyp:hlinkClr xmlns:ahyp="http://schemas.microsoft.com/office/drawing/2018/hyperlinkcolor" val="tx"/>
                    </a:ext>
                  </a:extLst>
                </a:hlinkClick>
              </a:rPr>
              <a:t>length()</a:t>
            </a:r>
            <a:r>
              <a:rPr lang="en-SG" dirty="0">
                <a:solidFill>
                  <a:schemeClr val="bg2">
                    <a:lumMod val="50000"/>
                  </a:schemeClr>
                </a:solidFill>
              </a:rPr>
              <a:t> and </a:t>
            </a:r>
            <a:r>
              <a:rPr lang="en-SG" dirty="0">
                <a:solidFill>
                  <a:schemeClr val="bg2">
                    <a:lumMod val="50000"/>
                  </a:schemeClr>
                </a:solidFill>
                <a:hlinkClick r:id="rId4" tooltip="qgis.core.QgsGeometry.area">
                  <a:extLst>
                    <a:ext uri="{A12FA001-AC4F-418D-AE19-62706E023703}">
                      <ahyp:hlinkClr xmlns:ahyp="http://schemas.microsoft.com/office/drawing/2018/hyperlinkcolor" val="tx"/>
                    </a:ext>
                  </a:extLst>
                </a:hlinkClick>
              </a:rPr>
              <a:t>area()</a:t>
            </a:r>
            <a:r>
              <a:rPr lang="en-SG" dirty="0">
                <a:solidFill>
                  <a:schemeClr val="bg2">
                    <a:lumMod val="50000"/>
                  </a:schemeClr>
                </a:solidFill>
              </a:rPr>
              <a:t> or spatial operations like </a:t>
            </a:r>
            <a:r>
              <a:rPr lang="en-SG" dirty="0">
                <a:solidFill>
                  <a:schemeClr val="bg2">
                    <a:lumMod val="50000"/>
                  </a:schemeClr>
                </a:solidFill>
                <a:hlinkClick r:id="rId5" tooltip="qgis.core.QgsGeometry.buffer">
                  <a:extLst>
                    <a:ext uri="{A12FA001-AC4F-418D-AE19-62706E023703}">
                      <ahyp:hlinkClr xmlns:ahyp="http://schemas.microsoft.com/office/drawing/2018/hyperlinkcolor" val="tx"/>
                    </a:ext>
                  </a:extLst>
                </a:hlinkClick>
              </a:rPr>
              <a:t>buffer()</a:t>
            </a:r>
            <a:r>
              <a:rPr lang="en-SG" dirty="0">
                <a:solidFill>
                  <a:schemeClr val="bg2">
                    <a:lumMod val="50000"/>
                  </a:schemeClr>
                </a:solidFill>
              </a:rPr>
              <a:t> are always calculated using strictly Cartesian mathematics. </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43</a:t>
            </a:fld>
            <a:endParaRPr lang="en-SG"/>
          </a:p>
        </p:txBody>
      </p:sp>
    </p:spTree>
    <p:extLst>
      <p:ext uri="{BB962C8B-B14F-4D97-AF65-F5344CB8AC3E}">
        <p14:creationId xmlns:p14="http://schemas.microsoft.com/office/powerpoint/2010/main" val="1361222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Spatial indexes can dramatically improve the performance of your code if you need to do frequent queries to a vector layer.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Think of a layer without a spatial index as a telephone book in which telephone numbers are not ordered or indexed. The only way to find the telephone number of a given person is to read from the beginning until you find it.</a:t>
            </a:r>
            <a:endParaRPr lang="en-SG" dirty="0"/>
          </a:p>
          <a:p>
            <a:endParaRPr lang="en-SG" dirty="0"/>
          </a:p>
          <a:p>
            <a:r>
              <a:rPr lang="en-SG" dirty="0"/>
              <a:t>B-tree: On a given level, all the grids have the same number of cells along both axes (for example, 4x4 or 8x8), and the cells are all one size.</a:t>
            </a:r>
          </a:p>
          <a:p>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44</a:t>
            </a:fld>
            <a:endParaRPr lang="en-SG"/>
          </a:p>
        </p:txBody>
      </p:sp>
    </p:spTree>
    <p:extLst>
      <p:ext uri="{BB962C8B-B14F-4D97-AF65-F5344CB8AC3E}">
        <p14:creationId xmlns:p14="http://schemas.microsoft.com/office/powerpoint/2010/main" val="547647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"R" in R-tree is for rectangle.  </a:t>
            </a:r>
            <a:r>
              <a:rPr lang="en-SG" sz="1200" b="0" i="0" kern="1200" dirty="0">
                <a:solidFill>
                  <a:schemeClr val="tx1"/>
                </a:solidFill>
                <a:effectLst/>
                <a:latin typeface="+mn-lt"/>
                <a:ea typeface="+mn-ea"/>
                <a:cs typeface="+mn-cs"/>
              </a:rPr>
              <a:t>Similar to the </a:t>
            </a:r>
            <a:r>
              <a:rPr lang="en-SG" sz="1200" b="0" i="0" u="none" strike="noStrike" kern="1200" dirty="0">
                <a:solidFill>
                  <a:schemeClr val="tx1"/>
                </a:solidFill>
                <a:effectLst/>
                <a:latin typeface="+mn-lt"/>
                <a:ea typeface="+mn-ea"/>
                <a:cs typeface="+mn-cs"/>
                <a:hlinkClick r:id="rId3"/>
              </a:rPr>
              <a:t>B-tree</a:t>
            </a:r>
            <a:r>
              <a:rPr lang="en-SG" sz="1200" b="0" i="0" kern="1200" dirty="0">
                <a:solidFill>
                  <a:schemeClr val="tx1"/>
                </a:solidFill>
                <a:effectLst/>
                <a:latin typeface="+mn-lt"/>
                <a:ea typeface="+mn-ea"/>
                <a:cs typeface="+mn-cs"/>
              </a:rPr>
              <a:t>, the R-tree is also a balanced search tree (so all leaf nodes are at the same depth),</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When data is organized in an R-tree, the </a:t>
            </a:r>
            <a:r>
              <a:rPr lang="en-SG" sz="1200" b="0" i="0" kern="1200" dirty="0" err="1">
                <a:solidFill>
                  <a:schemeClr val="tx1"/>
                </a:solidFill>
                <a:effectLst/>
                <a:latin typeface="+mn-lt"/>
                <a:ea typeface="+mn-ea"/>
                <a:cs typeface="+mn-cs"/>
              </a:rPr>
              <a:t>neighbors</a:t>
            </a:r>
            <a:r>
              <a:rPr lang="en-SG" sz="1200" b="0" i="0" kern="1200" dirty="0">
                <a:solidFill>
                  <a:schemeClr val="tx1"/>
                </a:solidFill>
                <a:effectLst/>
                <a:latin typeface="+mn-lt"/>
                <a:ea typeface="+mn-ea"/>
                <a:cs typeface="+mn-cs"/>
              </a:rPr>
              <a:t> within a given distance r and the </a:t>
            </a:r>
            <a:r>
              <a:rPr lang="en-SG" sz="1200" b="0" i="0" u="none" strike="noStrike" kern="1200" dirty="0">
                <a:solidFill>
                  <a:schemeClr val="tx1"/>
                </a:solidFill>
                <a:effectLst/>
                <a:latin typeface="+mn-lt"/>
                <a:ea typeface="+mn-ea"/>
                <a:cs typeface="+mn-cs"/>
                <a:hlinkClick r:id="rId4" tooltip="K nearest neighbors"/>
              </a:rPr>
              <a:t>k nearest neighbors</a:t>
            </a:r>
            <a:r>
              <a:rPr lang="en-SG" sz="1200" b="0" i="0" kern="1200" dirty="0">
                <a:solidFill>
                  <a:schemeClr val="tx1"/>
                </a:solidFill>
                <a:effectLst/>
                <a:latin typeface="+mn-lt"/>
                <a:ea typeface="+mn-ea"/>
                <a:cs typeface="+mn-cs"/>
              </a:rPr>
              <a:t> of all points can efficiently be computed using a spatial join.</a:t>
            </a:r>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45</a:t>
            </a:fld>
            <a:endParaRPr lang="en-SG"/>
          </a:p>
        </p:txBody>
      </p:sp>
    </p:spTree>
    <p:extLst>
      <p:ext uri="{BB962C8B-B14F-4D97-AF65-F5344CB8AC3E}">
        <p14:creationId xmlns:p14="http://schemas.microsoft.com/office/powerpoint/2010/main" val="2615216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46</a:t>
            </a:fld>
            <a:endParaRPr lang="en-SG"/>
          </a:p>
        </p:txBody>
      </p:sp>
    </p:spTree>
    <p:extLst>
      <p:ext uri="{BB962C8B-B14F-4D97-AF65-F5344CB8AC3E}">
        <p14:creationId xmlns:p14="http://schemas.microsoft.com/office/powerpoint/2010/main" val="2080870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features within a vector map layer are displayed using a combination of renderer and symbol objects.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Internally, symbols are rather complex, as “symbol layers” allow multiple elements to be drawn on top of each other. In most cases, however, you can make use of the “simple” version of the symbol. This makes it easier to create a new symbol without having to deal with the internal complexity of symbol layers. </a:t>
            </a:r>
          </a:p>
          <a:p>
            <a:endParaRPr lang="en-SG" sz="1200" b="0" i="0" kern="1200" dirty="0">
              <a:solidFill>
                <a:schemeClr val="tx1"/>
              </a:solidFill>
              <a:effectLst/>
              <a:latin typeface="+mn-lt"/>
              <a:ea typeface="+mn-ea"/>
              <a:cs typeface="+mn-cs"/>
            </a:endParaRPr>
          </a:p>
          <a:p>
            <a:r>
              <a:rPr lang="en-SG" dirty="0"/>
              <a:t>symbol = QgsMarkerSymbolV2.createSimple({'width' : 1.0, '</a:t>
            </a:r>
            <a:r>
              <a:rPr lang="en-SG" dirty="0" err="1"/>
              <a:t>color</a:t>
            </a:r>
            <a:r>
              <a:rPr lang="en-SG" dirty="0"/>
              <a:t>' : "255,0,0"})</a:t>
            </a:r>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While symbols draw the features onto the map, a renderer is used to choose which symbol to use to draw a particular feature. In the simplest case, the same symbol is used for every feature within a layer. This is called a single symbol renderer, and is represented by the </a:t>
            </a:r>
            <a:r>
              <a:rPr lang="en-SG" sz="1200" b="0" i="0" kern="1200" dirty="0" err="1">
                <a:solidFill>
                  <a:schemeClr val="tx1"/>
                </a:solidFill>
                <a:effectLst/>
                <a:latin typeface="+mn-lt"/>
                <a:ea typeface="+mn-ea"/>
                <a:cs typeface="+mn-cs"/>
              </a:rPr>
              <a:t>qgis.core.QgsSingleSymbolRender</a:t>
            </a:r>
            <a:r>
              <a:rPr lang="en-SG" sz="1200" b="0" i="0" kern="1200" dirty="0">
                <a:solidFill>
                  <a:schemeClr val="tx1"/>
                </a:solidFill>
                <a:effectLst/>
                <a:latin typeface="+mn-lt"/>
                <a:ea typeface="+mn-ea"/>
                <a:cs typeface="+mn-cs"/>
              </a:rPr>
              <a:t> class</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Categorized symbol renderer (qgis.core.QgsCategorizedSymbolRendererV2): This renderer chooses a symbol based on the value of an attribute. The categorized symbol renderer has a mapping from attribute values to symbols.</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Graduated symbol renderer (qgis.core.QgsGraduatedSymbolRendererV2): This type of renderer has a range of attribute, values, and maps each range to an appropriate symbol.</a:t>
            </a:r>
          </a:p>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47</a:t>
            </a:fld>
            <a:endParaRPr lang="en-SG"/>
          </a:p>
        </p:txBody>
      </p:sp>
    </p:spTree>
    <p:extLst>
      <p:ext uri="{BB962C8B-B14F-4D97-AF65-F5344CB8AC3E}">
        <p14:creationId xmlns:p14="http://schemas.microsoft.com/office/powerpoint/2010/main" val="143920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4</a:t>
            </a:fld>
            <a:endParaRPr lang="en-SG"/>
          </a:p>
        </p:txBody>
      </p:sp>
    </p:spTree>
    <p:extLst>
      <p:ext uri="{BB962C8B-B14F-4D97-AF65-F5344CB8AC3E}">
        <p14:creationId xmlns:p14="http://schemas.microsoft.com/office/powerpoint/2010/main" val="1757846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48</a:t>
            </a:fld>
            <a:endParaRPr lang="en-SG"/>
          </a:p>
        </p:txBody>
      </p:sp>
    </p:spTree>
    <p:extLst>
      <p:ext uri="{BB962C8B-B14F-4D97-AF65-F5344CB8AC3E}">
        <p14:creationId xmlns:p14="http://schemas.microsoft.com/office/powerpoint/2010/main" val="3944122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r>
              <a:rPr lang="en-SG" sz="1200" b="1" i="0" kern="1200" dirty="0">
                <a:solidFill>
                  <a:schemeClr val="tx1"/>
                </a:solidFill>
                <a:effectLst/>
                <a:latin typeface="+mn-lt"/>
                <a:ea typeface="+mn-ea"/>
                <a:cs typeface="+mn-cs"/>
              </a:rPr>
              <a:t>Every symbol consists of one or more symbol layers</a:t>
            </a:r>
            <a:r>
              <a:rPr lang="en-SG" sz="1200" b="0" i="0" kern="1200" dirty="0">
                <a:solidFill>
                  <a:schemeClr val="tx1"/>
                </a:solidFill>
                <a:effectLst/>
                <a:latin typeface="+mn-lt"/>
                <a:ea typeface="+mn-ea"/>
                <a:cs typeface="+mn-cs"/>
              </a:rPr>
              <a:t> (classes derived from </a:t>
            </a:r>
            <a:r>
              <a:rPr lang="en-SG" sz="1200" b="0" i="0" u="none" strike="noStrike" kern="1200" dirty="0">
                <a:solidFill>
                  <a:schemeClr val="tx1"/>
                </a:solidFill>
                <a:effectLst/>
                <a:latin typeface="+mn-lt"/>
                <a:ea typeface="+mn-ea"/>
                <a:cs typeface="+mn-cs"/>
                <a:hlinkClick r:id="rId3" tooltip="(in QGIS Python API v3.16)"/>
              </a:rPr>
              <a:t>QgsSymbolLayer</a:t>
            </a:r>
            <a:r>
              <a:rPr lang="en-SG" sz="1200" b="0" i="0" kern="1200" dirty="0">
                <a:solidFill>
                  <a:schemeClr val="tx1"/>
                </a:solidFill>
                <a:effectLst/>
                <a:latin typeface="+mn-lt"/>
                <a:ea typeface="+mn-ea"/>
                <a:cs typeface="+mn-cs"/>
              </a:rPr>
              <a:t>). The symbol layers do the actual rendering, the symbol class itself serves only as a container for the symbol layers.</a:t>
            </a:r>
          </a:p>
          <a:p>
            <a:endParaRPr lang="en-SG" sz="1200" b="0" i="0" kern="1200" dirty="0">
              <a:solidFill>
                <a:schemeClr val="tx1"/>
              </a:solidFill>
              <a:effectLst/>
              <a:latin typeface="+mn-lt"/>
              <a:ea typeface="+mn-ea"/>
              <a:cs typeface="+mn-cs"/>
            </a:endParaRPr>
          </a:p>
          <a:p>
            <a:r>
              <a:rPr lang="en-SG" dirty="0">
                <a:effectLst/>
              </a:rPr>
              <a:t>Marker symbol layers are unique in that, along with defining the appearance of a point feature or location with a representation marker, you must also choose and define a marker placement style.</a:t>
            </a:r>
          </a:p>
          <a:p>
            <a:endParaRPr lang="en-SG" dirty="0">
              <a:effectLst/>
            </a:endParaRPr>
          </a:p>
          <a:p>
            <a:r>
              <a:rPr lang="en-SG" sz="1200" b="0" i="0" kern="1200" dirty="0">
                <a:solidFill>
                  <a:schemeClr val="tx1"/>
                </a:solidFill>
                <a:effectLst/>
                <a:latin typeface="+mn-lt"/>
                <a:ea typeface="+mn-ea"/>
                <a:cs typeface="+mn-cs"/>
              </a:rPr>
              <a:t>There are several basic symbol layer classes for general use. It is possible to implement new symbol layer types and thus arbitrarily customize how features will be rendered.</a:t>
            </a:r>
            <a:br>
              <a:rPr lang="en-SG" dirty="0"/>
            </a:b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49</a:t>
            </a:fld>
            <a:endParaRPr lang="en-SG"/>
          </a:p>
        </p:txBody>
      </p:sp>
    </p:spTree>
    <p:extLst>
      <p:ext uri="{BB962C8B-B14F-4D97-AF65-F5344CB8AC3E}">
        <p14:creationId xmlns:p14="http://schemas.microsoft.com/office/powerpoint/2010/main" val="3357231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50</a:t>
            </a:fld>
            <a:endParaRPr lang="en-SG"/>
          </a:p>
        </p:txBody>
      </p:sp>
    </p:spTree>
    <p:extLst>
      <p:ext uri="{BB962C8B-B14F-4D97-AF65-F5344CB8AC3E}">
        <p14:creationId xmlns:p14="http://schemas.microsoft.com/office/powerpoint/2010/main" val="1123676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You can attach several views to the same scene, to provide several viewports into the same data set. The view receives input events from the keyboard and mouse, and translates these to scene events, before sending the events to the visualized scene.</a:t>
            </a:r>
            <a:endParaRPr lang="en-US" dirty="0"/>
          </a:p>
          <a:p>
            <a:endParaRPr lang="en-US" dirty="0"/>
          </a:p>
          <a:p>
            <a:r>
              <a:rPr lang="en-US" dirty="0"/>
              <a:t>Whenever the map has been panned, zoomed in/out, the map is rendered again within the current extent.  The layers are rendered to an image and that image is displayed on the canvas.</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52</a:t>
            </a:fld>
            <a:endParaRPr lang="en-SG"/>
          </a:p>
        </p:txBody>
      </p:sp>
    </p:spTree>
    <p:extLst>
      <p:ext uri="{BB962C8B-B14F-4D97-AF65-F5344CB8AC3E}">
        <p14:creationId xmlns:p14="http://schemas.microsoft.com/office/powerpoint/2010/main" val="1413197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You can attach several views to the same scene, to provide several viewports into the same data set. The view receives input events from the keyboard and mouse, and translates these to scene events, before sending the events to the visualized scene.</a:t>
            </a:r>
            <a:endParaRPr lang="en-US" dirty="0"/>
          </a:p>
          <a:p>
            <a:endParaRPr lang="en-US" dirty="0"/>
          </a:p>
          <a:p>
            <a:r>
              <a:rPr lang="en-US" dirty="0"/>
              <a:t>Whenever the map has been panned, zoomed in/out, the map is rendered again within the current extent.  The layers are rendered to an image and that image is displayed on the canvas.</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53</a:t>
            </a:fld>
            <a:endParaRPr lang="en-SG"/>
          </a:p>
        </p:txBody>
      </p:sp>
    </p:spTree>
    <p:extLst>
      <p:ext uri="{BB962C8B-B14F-4D97-AF65-F5344CB8AC3E}">
        <p14:creationId xmlns:p14="http://schemas.microsoft.com/office/powerpoint/2010/main" val="1177184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55</a:t>
            </a:fld>
            <a:endParaRPr lang="en-SG"/>
          </a:p>
        </p:txBody>
      </p:sp>
    </p:spTree>
    <p:extLst>
      <p:ext uri="{BB962C8B-B14F-4D97-AF65-F5344CB8AC3E}">
        <p14:creationId xmlns:p14="http://schemas.microsoft.com/office/powerpoint/2010/main" val="150566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56</a:t>
            </a:fld>
            <a:endParaRPr lang="en-SG"/>
          </a:p>
        </p:txBody>
      </p:sp>
    </p:spTree>
    <p:extLst>
      <p:ext uri="{BB962C8B-B14F-4D97-AF65-F5344CB8AC3E}">
        <p14:creationId xmlns:p14="http://schemas.microsoft.com/office/powerpoint/2010/main" val="125309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57</a:t>
            </a:fld>
            <a:endParaRPr lang="en-SG"/>
          </a:p>
        </p:txBody>
      </p:sp>
    </p:spTree>
    <p:extLst>
      <p:ext uri="{BB962C8B-B14F-4D97-AF65-F5344CB8AC3E}">
        <p14:creationId xmlns:p14="http://schemas.microsoft.com/office/powerpoint/2010/main" val="3446682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a signal is a trigger which can be emitted (hence the term signal) and carry an arbitrary amount of information when it is emitted.</a:t>
            </a:r>
          </a:p>
          <a:p>
            <a:endParaRPr lang="en-US" dirty="0"/>
          </a:p>
          <a:p>
            <a:r>
              <a:rPr lang="en-US" dirty="0"/>
              <a:t>The signal can be connected to a slot, which needs to be Python callable (in other words, a method or a class, anything implementing the __call__ magic), which can be any arbitrary function. The slot can accept the information which is emitted by the signal to process it further.</a:t>
            </a:r>
          </a:p>
          <a:p>
            <a:endParaRPr lang="en-US" dirty="0"/>
          </a:p>
          <a:p>
            <a:r>
              <a:rPr lang="en-US" dirty="0"/>
              <a:t>This is useful when one object needs to know about the actions of another object. For instance, if your plugin features a button that should paste the clipboard contents into a text field, then your plugin would need to know which function to call once the button is clicked. This is typically done via signal and slot.</a:t>
            </a:r>
            <a:endParaRPr lang="en-SG"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58</a:t>
            </a:fld>
            <a:endParaRPr lang="en-SG"/>
          </a:p>
        </p:txBody>
      </p:sp>
    </p:spTree>
    <p:extLst>
      <p:ext uri="{BB962C8B-B14F-4D97-AF65-F5344CB8AC3E}">
        <p14:creationId xmlns:p14="http://schemas.microsoft.com/office/powerpoint/2010/main" val="3316055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tutorial will outline the process involved in setting up your development environment, designing the user interface for a plugin and writing code to interact with QGIS.</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59</a:t>
            </a:fld>
            <a:endParaRPr lang="en-SG"/>
          </a:p>
        </p:txBody>
      </p:sp>
    </p:spTree>
    <p:extLst>
      <p:ext uri="{BB962C8B-B14F-4D97-AF65-F5344CB8AC3E}">
        <p14:creationId xmlns:p14="http://schemas.microsoft.com/office/powerpoint/2010/main" val="907437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a:t>
            </a:fld>
            <a:endParaRPr lang="en-SG"/>
          </a:p>
        </p:txBody>
      </p:sp>
    </p:spTree>
    <p:extLst>
      <p:ext uri="{BB962C8B-B14F-4D97-AF65-F5344CB8AC3E}">
        <p14:creationId xmlns:p14="http://schemas.microsoft.com/office/powerpoint/2010/main" val="3145560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__</a:t>
            </a:r>
            <a:r>
              <a:rPr lang="en-SG" sz="1200" b="0" i="0" kern="1200" dirty="0" err="1">
                <a:solidFill>
                  <a:schemeClr val="tx1"/>
                </a:solidFill>
                <a:effectLst/>
                <a:latin typeface="+mn-lt"/>
                <a:ea typeface="+mn-ea"/>
                <a:cs typeface="+mn-cs"/>
              </a:rPr>
              <a:t>init</a:t>
            </a:r>
            <a:r>
              <a:rPr lang="en-SG" sz="1200" b="0" i="0" kern="1200" dirty="0">
                <a:solidFill>
                  <a:schemeClr val="tx1"/>
                </a:solidFill>
                <a:effectLst/>
                <a:latin typeface="+mn-lt"/>
                <a:ea typeface="+mn-ea"/>
                <a:cs typeface="+mn-cs"/>
              </a:rPr>
              <a:t>__.</a:t>
            </a:r>
            <a:r>
              <a:rPr lang="en-SG" sz="1200" b="0" i="0" kern="1200" dirty="0" err="1">
                <a:solidFill>
                  <a:schemeClr val="tx1"/>
                </a:solidFill>
                <a:effectLst/>
                <a:latin typeface="+mn-lt"/>
                <a:ea typeface="+mn-ea"/>
                <a:cs typeface="+mn-cs"/>
              </a:rPr>
              <a:t>py</a:t>
            </a:r>
            <a:r>
              <a:rPr lang="en-SG" sz="1200" b="0" i="0" kern="1200" dirty="0">
                <a:solidFill>
                  <a:schemeClr val="tx1"/>
                </a:solidFill>
                <a:effectLst/>
                <a:latin typeface="+mn-lt"/>
                <a:ea typeface="+mn-ea"/>
                <a:cs typeface="+mn-cs"/>
              </a:rPr>
              <a:t> = The starting point of the plugin. It has to have the </a:t>
            </a:r>
            <a:r>
              <a:rPr lang="en-SG" sz="1200" b="0" i="0" kern="1200" dirty="0" err="1">
                <a:solidFill>
                  <a:schemeClr val="tx1"/>
                </a:solidFill>
                <a:effectLst/>
                <a:latin typeface="+mn-lt"/>
                <a:ea typeface="+mn-ea"/>
                <a:cs typeface="+mn-cs"/>
              </a:rPr>
              <a:t>classFactory</a:t>
            </a:r>
            <a:r>
              <a:rPr lang="en-SG" sz="1200" b="0" i="0" kern="1200" dirty="0">
                <a:solidFill>
                  <a:schemeClr val="tx1"/>
                </a:solidFill>
                <a:effectLst/>
                <a:latin typeface="+mn-lt"/>
                <a:ea typeface="+mn-ea"/>
                <a:cs typeface="+mn-cs"/>
              </a:rPr>
              <a:t>() method and may have any other initialisation code.</a:t>
            </a:r>
          </a:p>
          <a:p>
            <a:r>
              <a:rPr lang="en-SG" sz="1200" b="0" i="0" kern="1200" dirty="0" err="1">
                <a:solidFill>
                  <a:schemeClr val="tx1"/>
                </a:solidFill>
                <a:effectLst/>
                <a:latin typeface="+mn-lt"/>
                <a:ea typeface="+mn-ea"/>
                <a:cs typeface="+mn-cs"/>
              </a:rPr>
              <a:t>mainPlugin.py</a:t>
            </a:r>
            <a:r>
              <a:rPr lang="en-SG" sz="1200" b="0" i="0" kern="1200" dirty="0">
                <a:solidFill>
                  <a:schemeClr val="tx1"/>
                </a:solidFill>
                <a:effectLst/>
                <a:latin typeface="+mn-lt"/>
                <a:ea typeface="+mn-ea"/>
                <a:cs typeface="+mn-cs"/>
              </a:rPr>
              <a:t> = The main working code of the plugin. Contains all the information about the actions of the plugin and the main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err="1">
                <a:solidFill>
                  <a:schemeClr val="tx1"/>
                </a:solidFill>
                <a:effectLst/>
                <a:latin typeface="+mn-lt"/>
                <a:ea typeface="+mn-ea"/>
                <a:cs typeface="+mn-cs"/>
              </a:rPr>
              <a:t>metadata.txt</a:t>
            </a:r>
            <a:r>
              <a:rPr lang="en-SG" sz="1200" b="0" i="0" kern="1200" dirty="0">
                <a:solidFill>
                  <a:schemeClr val="tx1"/>
                </a:solidFill>
                <a:effectLst/>
                <a:latin typeface="+mn-lt"/>
                <a:ea typeface="+mn-ea"/>
                <a:cs typeface="+mn-cs"/>
              </a:rPr>
              <a:t> = Contains general info, version, name and some other metadata used by plugins website and plugin infrastructure.</a:t>
            </a:r>
          </a:p>
          <a:p>
            <a:endParaRPr lang="en-SG" sz="1200" b="0" i="0" kern="1200" dirty="0">
              <a:solidFill>
                <a:schemeClr val="tx1"/>
              </a:solidFill>
              <a:effectLst/>
              <a:latin typeface="+mn-lt"/>
              <a:ea typeface="+mn-ea"/>
              <a:cs typeface="+mn-cs"/>
            </a:endParaRPr>
          </a:p>
          <a:p>
            <a:r>
              <a:rPr lang="en-SG" sz="1200" b="0" i="0" kern="1200" dirty="0" err="1">
                <a:solidFill>
                  <a:schemeClr val="tx1"/>
                </a:solidFill>
                <a:effectLst/>
                <a:latin typeface="+mn-lt"/>
                <a:ea typeface="+mn-ea"/>
                <a:cs typeface="+mn-cs"/>
              </a:rPr>
              <a:t>resources.qrc</a:t>
            </a:r>
            <a:r>
              <a:rPr lang="en-SG" sz="1200" b="0" i="0" kern="1200" dirty="0">
                <a:solidFill>
                  <a:schemeClr val="tx1"/>
                </a:solidFill>
                <a:effectLst/>
                <a:latin typeface="+mn-lt"/>
                <a:ea typeface="+mn-ea"/>
                <a:cs typeface="+mn-cs"/>
              </a:rPr>
              <a:t> = The .xml document created by Qt Designer. Contains relative paths to resources of the forms.</a:t>
            </a:r>
          </a:p>
          <a:p>
            <a:r>
              <a:rPr lang="en-SG" sz="1200" b="0" i="0" kern="1200" dirty="0" err="1">
                <a:solidFill>
                  <a:schemeClr val="tx1"/>
                </a:solidFill>
                <a:effectLst/>
                <a:latin typeface="+mn-lt"/>
                <a:ea typeface="+mn-ea"/>
                <a:cs typeface="+mn-cs"/>
              </a:rPr>
              <a:t>resources.py</a:t>
            </a:r>
            <a:r>
              <a:rPr lang="en-SG" sz="1200" b="0" i="0" kern="1200" dirty="0">
                <a:solidFill>
                  <a:schemeClr val="tx1"/>
                </a:solidFill>
                <a:effectLst/>
                <a:latin typeface="+mn-lt"/>
                <a:ea typeface="+mn-ea"/>
                <a:cs typeface="+mn-cs"/>
              </a:rPr>
              <a:t> = The translation of the .</a:t>
            </a:r>
            <a:r>
              <a:rPr lang="en-SG" sz="1200" b="0" i="0" kern="1200" dirty="0" err="1">
                <a:solidFill>
                  <a:schemeClr val="tx1"/>
                </a:solidFill>
                <a:effectLst/>
                <a:latin typeface="+mn-lt"/>
                <a:ea typeface="+mn-ea"/>
                <a:cs typeface="+mn-cs"/>
              </a:rPr>
              <a:t>qrc</a:t>
            </a:r>
            <a:r>
              <a:rPr lang="en-SG" sz="1200" b="0" i="0" kern="1200" dirty="0">
                <a:solidFill>
                  <a:schemeClr val="tx1"/>
                </a:solidFill>
                <a:effectLst/>
                <a:latin typeface="+mn-lt"/>
                <a:ea typeface="+mn-ea"/>
                <a:cs typeface="+mn-cs"/>
              </a:rPr>
              <a:t> file described above to Python.</a:t>
            </a:r>
          </a:p>
          <a:p>
            <a:r>
              <a:rPr lang="en-SG" sz="1200" b="0" i="0" kern="1200" dirty="0" err="1">
                <a:solidFill>
                  <a:schemeClr val="tx1"/>
                </a:solidFill>
                <a:effectLst/>
                <a:latin typeface="+mn-lt"/>
                <a:ea typeface="+mn-ea"/>
                <a:cs typeface="+mn-cs"/>
              </a:rPr>
              <a:t>form.ui</a:t>
            </a:r>
            <a:r>
              <a:rPr lang="en-SG" sz="1200" b="0" i="0" kern="1200" dirty="0">
                <a:solidFill>
                  <a:schemeClr val="tx1"/>
                </a:solidFill>
                <a:effectLst/>
                <a:latin typeface="+mn-lt"/>
                <a:ea typeface="+mn-ea"/>
                <a:cs typeface="+mn-cs"/>
              </a:rPr>
              <a:t> = The GUI created by Qt Designer.</a:t>
            </a:r>
          </a:p>
          <a:p>
            <a:r>
              <a:rPr lang="en-SG" sz="1200" b="0" i="0" kern="1200" dirty="0" err="1">
                <a:solidFill>
                  <a:schemeClr val="tx1"/>
                </a:solidFill>
                <a:effectLst/>
                <a:latin typeface="+mn-lt"/>
                <a:ea typeface="+mn-ea"/>
                <a:cs typeface="+mn-cs"/>
              </a:rPr>
              <a:t>form.py</a:t>
            </a:r>
            <a:r>
              <a:rPr lang="en-SG" sz="1200" b="0" i="0" kern="1200" dirty="0">
                <a:solidFill>
                  <a:schemeClr val="tx1"/>
                </a:solidFill>
                <a:effectLst/>
                <a:latin typeface="+mn-lt"/>
                <a:ea typeface="+mn-ea"/>
                <a:cs typeface="+mn-cs"/>
              </a:rPr>
              <a:t> = The translation of the </a:t>
            </a:r>
            <a:r>
              <a:rPr lang="en-SG" sz="1200" b="0" i="0" kern="1200" dirty="0" err="1">
                <a:solidFill>
                  <a:schemeClr val="tx1"/>
                </a:solidFill>
                <a:effectLst/>
                <a:latin typeface="+mn-lt"/>
                <a:ea typeface="+mn-ea"/>
                <a:cs typeface="+mn-cs"/>
              </a:rPr>
              <a:t>form.ui</a:t>
            </a:r>
            <a:r>
              <a:rPr lang="en-SG" sz="1200" b="0" i="0" kern="1200" dirty="0">
                <a:solidFill>
                  <a:schemeClr val="tx1"/>
                </a:solidFill>
                <a:effectLst/>
                <a:latin typeface="+mn-lt"/>
                <a:ea typeface="+mn-ea"/>
                <a:cs typeface="+mn-cs"/>
              </a:rPr>
              <a:t> described above to Python.</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66</a:t>
            </a:fld>
            <a:endParaRPr lang="en-SG"/>
          </a:p>
        </p:txBody>
      </p:sp>
    </p:spTree>
    <p:extLst>
      <p:ext uri="{BB962C8B-B14F-4D97-AF65-F5344CB8AC3E}">
        <p14:creationId xmlns:p14="http://schemas.microsoft.com/office/powerpoint/2010/main" val="1075933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This file is required by Python’s import system. Also, QGIS requires that this file contains a </a:t>
            </a:r>
            <a:r>
              <a:rPr lang="en-SG" dirty="0" err="1">
                <a:effectLst/>
              </a:rPr>
              <a:t>classFactory</a:t>
            </a:r>
            <a:r>
              <a:rPr lang="en-SG" dirty="0">
                <a:effectLst/>
              </a:rPr>
              <a:t>()</a:t>
            </a:r>
            <a:r>
              <a:rPr lang="en-SG" sz="1200" b="0" i="0" kern="1200" dirty="0">
                <a:solidFill>
                  <a:schemeClr val="tx1"/>
                </a:solidFill>
                <a:effectLst/>
                <a:latin typeface="+mn-lt"/>
                <a:ea typeface="+mn-ea"/>
                <a:cs typeface="+mn-cs"/>
              </a:rPr>
              <a:t> function, which is called when the plugin gets loaded into QGIS. It receives a reference to the instance of </a:t>
            </a:r>
            <a:r>
              <a:rPr lang="en-SG" sz="1200" b="0" i="0" u="none" strike="noStrike" kern="1200" dirty="0">
                <a:solidFill>
                  <a:schemeClr val="tx1"/>
                </a:solidFill>
                <a:effectLst/>
                <a:latin typeface="+mn-lt"/>
                <a:ea typeface="+mn-ea"/>
                <a:cs typeface="+mn-cs"/>
                <a:hlinkClick r:id="rId3" tooltip="(in QGIS Python API v3.16)"/>
              </a:rPr>
              <a:t>QgisInterface</a:t>
            </a:r>
            <a:r>
              <a:rPr lang="en-SG" sz="1200" b="0" i="0" kern="1200" dirty="0">
                <a:solidFill>
                  <a:schemeClr val="tx1"/>
                </a:solidFill>
                <a:effectLst/>
                <a:latin typeface="+mn-lt"/>
                <a:ea typeface="+mn-ea"/>
                <a:cs typeface="+mn-cs"/>
              </a:rPr>
              <a:t> and must return an object of your plugin’s class from the </a:t>
            </a:r>
            <a:r>
              <a:rPr lang="en-SG" dirty="0" err="1">
                <a:effectLst/>
              </a:rPr>
              <a:t>mainplugin.py</a:t>
            </a:r>
            <a:r>
              <a:rPr lang="en-SG" sz="1200" b="0" i="0" kern="1200" dirty="0">
                <a:solidFill>
                  <a:schemeClr val="tx1"/>
                </a:solidFill>
                <a:effectLst/>
                <a:latin typeface="+mn-lt"/>
                <a:ea typeface="+mn-ea"/>
                <a:cs typeface="+mn-cs"/>
              </a:rPr>
              <a:t> — in our case it’s called </a:t>
            </a:r>
            <a:r>
              <a:rPr lang="en-SG" dirty="0" err="1">
                <a:effectLst/>
              </a:rPr>
              <a:t>TestPlugin</a:t>
            </a:r>
            <a:r>
              <a:rPr lang="en-SG" sz="1200" b="0" i="0" kern="1200" dirty="0">
                <a:solidFill>
                  <a:schemeClr val="tx1"/>
                </a:solidFill>
                <a:effectLst/>
                <a:latin typeface="+mn-lt"/>
                <a:ea typeface="+mn-ea"/>
                <a:cs typeface="+mn-cs"/>
              </a:rPr>
              <a:t> (see below). This is how </a:t>
            </a:r>
            <a:r>
              <a:rPr lang="en-SG" dirty="0">
                <a:effectLst/>
              </a:rPr>
              <a:t>__</a:t>
            </a:r>
            <a:r>
              <a:rPr lang="en-SG" dirty="0" err="1">
                <a:effectLst/>
              </a:rPr>
              <a:t>init</a:t>
            </a:r>
            <a:r>
              <a:rPr lang="en-SG" dirty="0">
                <a:effectLst/>
              </a:rPr>
              <a:t>__.</a:t>
            </a:r>
            <a:r>
              <a:rPr lang="en-SG" dirty="0" err="1">
                <a:effectLst/>
              </a:rPr>
              <a:t>py</a:t>
            </a:r>
            <a:r>
              <a:rPr lang="en-SG" sz="1200" b="0" i="0" kern="1200" dirty="0">
                <a:solidFill>
                  <a:schemeClr val="tx1"/>
                </a:solidFill>
                <a:effectLst/>
                <a:latin typeface="+mn-lt"/>
                <a:ea typeface="+mn-ea"/>
                <a:cs typeface="+mn-cs"/>
              </a:rPr>
              <a:t> should look like</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67</a:t>
            </a:fld>
            <a:endParaRPr lang="en-SG"/>
          </a:p>
        </p:txBody>
      </p:sp>
    </p:spTree>
    <p:extLst>
      <p:ext uri="{BB962C8B-B14F-4D97-AF65-F5344CB8AC3E}">
        <p14:creationId xmlns:p14="http://schemas.microsoft.com/office/powerpoint/2010/main" val="1758464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68</a:t>
            </a:fld>
            <a:endParaRPr lang="en-SG"/>
          </a:p>
        </p:txBody>
      </p:sp>
    </p:spTree>
    <p:extLst>
      <p:ext uri="{BB962C8B-B14F-4D97-AF65-F5344CB8AC3E}">
        <p14:creationId xmlns:p14="http://schemas.microsoft.com/office/powerpoint/2010/main" val="2051812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69</a:t>
            </a:fld>
            <a:endParaRPr lang="en-SG"/>
          </a:p>
        </p:txBody>
      </p:sp>
    </p:spTree>
    <p:extLst>
      <p:ext uri="{BB962C8B-B14F-4D97-AF65-F5344CB8AC3E}">
        <p14:creationId xmlns:p14="http://schemas.microsoft.com/office/powerpoint/2010/main" val="748462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Light SemiConde" panose="020B0502040204020203" pitchFamily="34" charset="0"/>
              </a:rPr>
              <a:t>linear regression is a linear approach to modelling the relationship between a scalar response and one or more explanatory variables (also known as dependent and independent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This relationship is </a:t>
            </a:r>
            <a:r>
              <a:rPr lang="en-SG" sz="1200" b="0" i="0" kern="1200" dirty="0" err="1">
                <a:solidFill>
                  <a:schemeClr val="tx1"/>
                </a:solidFill>
                <a:effectLst/>
                <a:latin typeface="+mn-lt"/>
                <a:ea typeface="+mn-ea"/>
                <a:cs typeface="+mn-cs"/>
              </a:rPr>
              <a:t>modeled</a:t>
            </a:r>
            <a:r>
              <a:rPr lang="en-SG" sz="1200" b="0" i="0" kern="1200" dirty="0">
                <a:solidFill>
                  <a:schemeClr val="tx1"/>
                </a:solidFill>
                <a:effectLst/>
                <a:latin typeface="+mn-lt"/>
                <a:ea typeface="+mn-ea"/>
                <a:cs typeface="+mn-cs"/>
              </a:rPr>
              <a:t> through a </a:t>
            </a:r>
            <a:r>
              <a:rPr lang="en-SG" sz="1200" b="0" i="1" kern="1200" dirty="0">
                <a:solidFill>
                  <a:schemeClr val="tx1"/>
                </a:solidFill>
                <a:effectLst/>
                <a:latin typeface="+mn-lt"/>
                <a:ea typeface="+mn-ea"/>
                <a:cs typeface="+mn-cs"/>
              </a:rPr>
              <a:t>disturbance term</a:t>
            </a:r>
            <a:r>
              <a:rPr lang="en-SG" sz="1200" b="0" i="0" kern="1200" dirty="0">
                <a:solidFill>
                  <a:schemeClr val="tx1"/>
                </a:solidFill>
                <a:effectLst/>
                <a:latin typeface="+mn-lt"/>
                <a:ea typeface="+mn-ea"/>
                <a:cs typeface="+mn-cs"/>
              </a:rPr>
              <a:t> or </a:t>
            </a:r>
            <a:r>
              <a:rPr lang="en-SG" sz="1200" b="0" i="1" kern="1200" dirty="0">
                <a:solidFill>
                  <a:schemeClr val="tx1"/>
                </a:solidFill>
                <a:effectLst/>
                <a:latin typeface="+mn-lt"/>
                <a:ea typeface="+mn-ea"/>
                <a:cs typeface="+mn-cs"/>
              </a:rPr>
              <a:t>error variable</a:t>
            </a:r>
            <a:r>
              <a:rPr lang="en-SG" sz="1200" b="0" i="0" kern="1200" dirty="0">
                <a:solidFill>
                  <a:schemeClr val="tx1"/>
                </a:solidFill>
                <a:effectLst/>
                <a:latin typeface="+mn-lt"/>
                <a:ea typeface="+mn-ea"/>
                <a:cs typeface="+mn-cs"/>
              </a:rPr>
              <a:t> </a:t>
            </a:r>
            <a:r>
              <a:rPr lang="el-GR" sz="1200" b="0" i="1" kern="1200" dirty="0">
                <a:solidFill>
                  <a:schemeClr val="tx1"/>
                </a:solidFill>
                <a:effectLst/>
                <a:latin typeface="+mn-lt"/>
                <a:ea typeface="+mn-ea"/>
                <a:cs typeface="+mn-cs"/>
              </a:rPr>
              <a:t>ε</a:t>
            </a:r>
            <a:r>
              <a:rPr lang="el-GR" sz="1200" b="0" i="0" kern="1200" dirty="0">
                <a:solidFill>
                  <a:schemeClr val="tx1"/>
                </a:solidFill>
                <a:effectLst/>
                <a:latin typeface="+mn-lt"/>
                <a:ea typeface="+mn-ea"/>
                <a:cs typeface="+mn-cs"/>
              </a:rPr>
              <a:t> — </a:t>
            </a:r>
            <a:r>
              <a:rPr lang="en-SG" sz="1200" b="0" i="0" kern="1200" dirty="0">
                <a:solidFill>
                  <a:schemeClr val="tx1"/>
                </a:solidFill>
                <a:effectLst/>
                <a:latin typeface="+mn-lt"/>
                <a:ea typeface="+mn-ea"/>
                <a:cs typeface="+mn-cs"/>
              </a:rPr>
              <a:t>an unobserved </a:t>
            </a:r>
            <a:r>
              <a:rPr lang="en-SG" sz="1200" b="0" i="0" u="none" strike="noStrike" kern="1200" dirty="0">
                <a:solidFill>
                  <a:schemeClr val="tx1"/>
                </a:solidFill>
                <a:effectLst/>
                <a:latin typeface="+mn-lt"/>
                <a:ea typeface="+mn-ea"/>
                <a:cs typeface="+mn-cs"/>
                <a:hlinkClick r:id="rId3"/>
              </a:rPr>
              <a:t>random variable</a:t>
            </a:r>
            <a:r>
              <a:rPr lang="en-SG" sz="1200" b="0" i="0" kern="1200" dirty="0">
                <a:solidFill>
                  <a:schemeClr val="tx1"/>
                </a:solidFill>
                <a:effectLst/>
                <a:latin typeface="+mn-lt"/>
                <a:ea typeface="+mn-ea"/>
                <a:cs typeface="+mn-cs"/>
              </a:rPr>
              <a:t> that adds "noise" to the linear relationship between the dependent variable and regressors. </a:t>
            </a: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hlinkClick r:id="rId4"/>
              </a:rPr>
              <a:t>Ordinary Least Squares</a:t>
            </a:r>
            <a:r>
              <a:rPr lang="en-SG" sz="1200" b="0" i="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hlinkClick r:id="rId4"/>
              </a:rPr>
              <a:t>OLS</a:t>
            </a:r>
            <a:r>
              <a:rPr lang="en-SG" sz="1200" b="0" i="0" kern="1200" dirty="0">
                <a:solidFill>
                  <a:schemeClr val="tx1"/>
                </a:solidFill>
                <a:effectLst/>
                <a:latin typeface="+mn-lt"/>
                <a:ea typeface="+mn-ea"/>
                <a:cs typeface="+mn-cs"/>
              </a:rPr>
              <a:t>) is the most common estimation method for linear models</a:t>
            </a:r>
            <a:r>
              <a:rPr lang="en-US" sz="1200" b="0" i="0" kern="1200" dirty="0">
                <a:solidFill>
                  <a:schemeClr val="tx1"/>
                </a:solidFill>
                <a:effectLst/>
                <a:latin typeface="+mn-lt"/>
                <a:ea typeface="+mn-ea"/>
                <a:cs typeface="+mn-cs"/>
              </a:rPr>
              <a:t>. </a:t>
            </a:r>
            <a:r>
              <a:rPr lang="en-SG" sz="1200" b="0" i="0" kern="1200" dirty="0">
                <a:solidFill>
                  <a:schemeClr val="tx1"/>
                </a:solidFill>
                <a:effectLst/>
                <a:latin typeface="+mn-lt"/>
                <a:ea typeface="+mn-ea"/>
                <a:cs typeface="+mn-cs"/>
              </a:rPr>
              <a:t>Our goal is to draw a </a:t>
            </a:r>
            <a:r>
              <a:rPr lang="en-SG" sz="1200" b="0" i="0" u="none" strike="noStrike" kern="1200" dirty="0">
                <a:solidFill>
                  <a:schemeClr val="tx1"/>
                </a:solidFill>
                <a:effectLst/>
                <a:latin typeface="+mn-lt"/>
                <a:ea typeface="+mn-ea"/>
                <a:cs typeface="+mn-cs"/>
                <a:hlinkClick r:id="rId5"/>
              </a:rPr>
              <a:t>random sample</a:t>
            </a:r>
            <a:r>
              <a:rPr lang="en-SG" sz="1200" b="0" i="0" kern="1200" dirty="0">
                <a:solidFill>
                  <a:schemeClr val="tx1"/>
                </a:solidFill>
                <a:effectLst/>
                <a:latin typeface="+mn-lt"/>
                <a:ea typeface="+mn-ea"/>
                <a:cs typeface="+mn-cs"/>
              </a:rPr>
              <a:t> from a </a:t>
            </a:r>
            <a:r>
              <a:rPr lang="en-SG" sz="1200" b="0" i="0" u="none" strike="noStrike" kern="1200" dirty="0">
                <a:solidFill>
                  <a:schemeClr val="tx1"/>
                </a:solidFill>
                <a:effectLst/>
                <a:latin typeface="+mn-lt"/>
                <a:ea typeface="+mn-ea"/>
                <a:cs typeface="+mn-cs"/>
                <a:hlinkClick r:id="rId6"/>
              </a:rPr>
              <a:t>population</a:t>
            </a:r>
            <a:r>
              <a:rPr lang="en-SG" sz="1200" b="0" i="0" kern="1200" dirty="0">
                <a:solidFill>
                  <a:schemeClr val="tx1"/>
                </a:solidFill>
                <a:effectLst/>
                <a:latin typeface="+mn-lt"/>
                <a:ea typeface="+mn-ea"/>
                <a:cs typeface="+mn-cs"/>
              </a:rPr>
              <a:t> and use it to </a:t>
            </a:r>
            <a:r>
              <a:rPr lang="en-SG" sz="1200" b="0" i="0" u="none" strike="noStrike" kern="1200" dirty="0">
                <a:solidFill>
                  <a:schemeClr val="tx1"/>
                </a:solidFill>
                <a:effectLst/>
                <a:latin typeface="+mn-lt"/>
                <a:ea typeface="+mn-ea"/>
                <a:cs typeface="+mn-cs"/>
                <a:hlinkClick r:id="rId7"/>
              </a:rPr>
              <a:t>estimate</a:t>
            </a:r>
            <a:r>
              <a:rPr lang="en-SG" sz="1200" b="0" i="0" kern="1200" dirty="0">
                <a:solidFill>
                  <a:schemeClr val="tx1"/>
                </a:solidFill>
                <a:effectLst/>
                <a:latin typeface="+mn-lt"/>
                <a:ea typeface="+mn-ea"/>
                <a:cs typeface="+mn-cs"/>
              </a:rPr>
              <a:t> the properties of that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When your linear regression model satisfies the OLS assumptions, the procedure generates unbiased coefficient estimates that tend to be relatively close to the true population values (minimum variance).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R squared: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i="0" kern="1200" dirty="0">
                <a:solidFill>
                  <a:schemeClr val="tx1"/>
                </a:solidFill>
                <a:effectLst/>
                <a:latin typeface="+mn-lt"/>
                <a:ea typeface="+mn-ea"/>
                <a:cs typeface="+mn-cs"/>
              </a:rPr>
              <a:t>variance</a:t>
            </a:r>
            <a:r>
              <a:rPr lang="en-SG" sz="1200" b="0" i="0" kern="1200" dirty="0">
                <a:solidFill>
                  <a:schemeClr val="tx1"/>
                </a:solidFill>
                <a:effectLst/>
                <a:latin typeface="+mn-lt"/>
                <a:ea typeface="+mn-ea"/>
                <a:cs typeface="+mn-cs"/>
              </a:rPr>
              <a:t> is a measure of how far observed values differ from the average of predicted values</a:t>
            </a:r>
            <a:endParaRPr lang="en-US" sz="1200" dirty="0">
              <a:latin typeface="Bahnschrift SemiLight SemiConde" panose="020B0502040204020203" pitchFamily="34" charset="0"/>
            </a:endParaRPr>
          </a:p>
          <a:p>
            <a:endParaRPr lang="en-SG" sz="1200" b="0" i="0" u="none" strike="noStrike" kern="1200" dirty="0">
              <a:solidFill>
                <a:schemeClr val="tx1"/>
              </a:solidFill>
              <a:effectLst/>
              <a:latin typeface="+mn-lt"/>
              <a:ea typeface="+mn-ea"/>
              <a:cs typeface="+mn-cs"/>
              <a:hlinkClick r:id="rId4"/>
            </a:endParaRPr>
          </a:p>
          <a:p>
            <a:endParaRPr lang="en-SG" sz="1200" b="0" i="0" u="none" strike="noStrike" kern="1200" dirty="0">
              <a:solidFill>
                <a:schemeClr val="tx1"/>
              </a:solidFill>
              <a:effectLst/>
              <a:latin typeface="+mn-lt"/>
              <a:ea typeface="+mn-ea"/>
              <a:cs typeface="+mn-cs"/>
              <a:hlinkClick r:id="rId4"/>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70</a:t>
            </a:fld>
            <a:endParaRPr lang="en-SG"/>
          </a:p>
        </p:txBody>
      </p:sp>
    </p:spTree>
    <p:extLst>
      <p:ext uri="{BB962C8B-B14F-4D97-AF65-F5344CB8AC3E}">
        <p14:creationId xmlns:p14="http://schemas.microsoft.com/office/powerpoint/2010/main" val="1757626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sz="1200" b="0" i="0" kern="1200" dirty="0">
                <a:solidFill>
                  <a:schemeClr val="tx1"/>
                </a:solidFill>
                <a:effectLst/>
                <a:latin typeface="+mn-lt"/>
                <a:ea typeface="+mn-ea"/>
                <a:cs typeface="+mn-cs"/>
              </a:rPr>
              <a:t>Linear models can model curvature by including nonlinear </a:t>
            </a:r>
            <a:r>
              <a:rPr lang="en-SG" sz="1200" b="0" i="1" kern="1200" dirty="0">
                <a:solidFill>
                  <a:schemeClr val="tx1"/>
                </a:solidFill>
                <a:effectLst/>
                <a:latin typeface="+mn-lt"/>
                <a:ea typeface="+mn-ea"/>
                <a:cs typeface="+mn-cs"/>
              </a:rPr>
              <a:t>variables</a:t>
            </a:r>
            <a:r>
              <a:rPr lang="en-SG" sz="1200" b="0" i="0" kern="1200" dirty="0">
                <a:solidFill>
                  <a:schemeClr val="tx1"/>
                </a:solidFill>
                <a:effectLst/>
                <a:latin typeface="+mn-lt"/>
                <a:ea typeface="+mn-ea"/>
                <a:cs typeface="+mn-cs"/>
              </a:rPr>
              <a:t> such as polynomials and transforming exponential functions.</a:t>
            </a:r>
          </a:p>
          <a:p>
            <a:pPr marL="228600" indent="-228600">
              <a:buAutoNum type="arabicPeriod"/>
            </a:pPr>
            <a:endParaRPr lang="en-SG" sz="1200" b="0" i="0" kern="1200" dirty="0">
              <a:solidFill>
                <a:schemeClr val="tx1"/>
              </a:solidFill>
              <a:effectLst/>
              <a:latin typeface="+mn-lt"/>
              <a:ea typeface="+mn-ea"/>
              <a:cs typeface="+mn-cs"/>
            </a:endParaRPr>
          </a:p>
          <a:p>
            <a:pPr marL="228600" indent="-228600">
              <a:buAutoNum type="arabicPeriod"/>
            </a:pPr>
            <a:r>
              <a:rPr lang="en-SG" sz="1200" b="0" i="0" kern="1200" dirty="0">
                <a:solidFill>
                  <a:schemeClr val="tx1"/>
                </a:solidFill>
                <a:effectLst/>
                <a:latin typeface="+mn-lt"/>
                <a:ea typeface="+mn-ea"/>
                <a:cs typeface="+mn-cs"/>
              </a:rPr>
              <a:t>Suppose the average error is +7. This non-zero average error indicates that our model systematically underpredicts the observed values. If the expected value is +7 rather than zero, part of the error term is predictable, and we should add that information to the regression model itself. We want only random error left for the error term.</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71</a:t>
            </a:fld>
            <a:endParaRPr lang="en-SG"/>
          </a:p>
        </p:txBody>
      </p:sp>
    </p:spTree>
    <p:extLst>
      <p:ext uri="{BB962C8B-B14F-4D97-AF65-F5344CB8AC3E}">
        <p14:creationId xmlns:p14="http://schemas.microsoft.com/office/powerpoint/2010/main" val="487518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There are mainly three kinds of regression models: Ordinary Least Squares (OLS) which ignores any spatial effect, Spatial </a:t>
            </a:r>
            <a:r>
              <a:rPr lang="en-SG" sz="1200" b="0" i="0" kern="1200" dirty="0" err="1">
                <a:solidFill>
                  <a:schemeClr val="tx1"/>
                </a:solidFill>
                <a:effectLst/>
                <a:latin typeface="+mn-lt"/>
                <a:ea typeface="+mn-ea"/>
                <a:cs typeface="+mn-cs"/>
              </a:rPr>
              <a:t>AutoRegression</a:t>
            </a:r>
            <a:r>
              <a:rPr lang="en-SG" sz="1200" b="0" i="0" kern="1200" dirty="0">
                <a:solidFill>
                  <a:schemeClr val="tx1"/>
                </a:solidFill>
                <a:effectLst/>
                <a:latin typeface="+mn-lt"/>
                <a:ea typeface="+mn-ea"/>
                <a:cs typeface="+mn-cs"/>
              </a:rPr>
              <a:t> (SAR) and Geographically Weighted Regression (GWR) which take into consideration the spatial effect.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OLS is based on certain assumptions, among them the independence of residuals. So before applying OLS for prediction we should check if residuals are independent or not using either graphical tools or statistical tests (for example Moran's I) and for spatial stationarity (for example Breusch-Pagan test).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the independence of residuals and spatial stationarity are accepted then OLS can be used confidently. Otherwise, SAR should be used.</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 In this case, residuals must be independent; however, there may be spatial non-stationarity. In this case, GWR should be considered for taking into account both dependence and </a:t>
            </a:r>
            <a:r>
              <a:rPr lang="en-SG" sz="1200" b="0" i="0" kern="1200" dirty="0" err="1">
                <a:solidFill>
                  <a:schemeClr val="tx1"/>
                </a:solidFill>
                <a:effectLst/>
                <a:latin typeface="+mn-lt"/>
                <a:ea typeface="+mn-ea"/>
                <a:cs typeface="+mn-cs"/>
              </a:rPr>
              <a:t>nonstationarity</a:t>
            </a:r>
            <a:r>
              <a:rPr lang="en-SG" sz="1200" b="0" i="0" kern="1200" dirty="0">
                <a:solidFill>
                  <a:schemeClr val="tx1"/>
                </a:solidFill>
                <a:effectLst/>
                <a:latin typeface="+mn-lt"/>
                <a:ea typeface="+mn-ea"/>
                <a:cs typeface="+mn-cs"/>
              </a:rPr>
              <a: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GWR uses distance matrices for considering explicitly the dependence and these matrices are local and change in space for considering </a:t>
            </a:r>
            <a:r>
              <a:rPr lang="en-SG" sz="1200" b="0" i="0" kern="1200" dirty="0" err="1">
                <a:solidFill>
                  <a:schemeClr val="tx1"/>
                </a:solidFill>
                <a:effectLst/>
                <a:latin typeface="+mn-lt"/>
                <a:ea typeface="+mn-ea"/>
                <a:cs typeface="+mn-cs"/>
              </a:rPr>
              <a:t>nonstationarity</a:t>
            </a:r>
            <a:r>
              <a:rPr lang="en-SG" sz="1200" b="0" i="0" kern="1200" dirty="0">
                <a:solidFill>
                  <a:schemeClr val="tx1"/>
                </a:solidFill>
                <a:effectLst/>
                <a:latin typeface="+mn-lt"/>
                <a:ea typeface="+mn-ea"/>
                <a:cs typeface="+mn-cs"/>
              </a:rPr>
              <a:t>. So, I think in GWR we </a:t>
            </a:r>
            <a:r>
              <a:rPr lang="en-SG" sz="1200" b="0" i="0" kern="1200" dirty="0" err="1">
                <a:solidFill>
                  <a:schemeClr val="tx1"/>
                </a:solidFill>
                <a:effectLst/>
                <a:latin typeface="+mn-lt"/>
                <a:ea typeface="+mn-ea"/>
                <a:cs typeface="+mn-cs"/>
              </a:rPr>
              <a:t>dont</a:t>
            </a:r>
            <a:r>
              <a:rPr lang="en-SG" sz="1200" b="0" i="0" kern="1200" dirty="0">
                <a:solidFill>
                  <a:schemeClr val="tx1"/>
                </a:solidFill>
                <a:effectLst/>
                <a:latin typeface="+mn-lt"/>
                <a:ea typeface="+mn-ea"/>
                <a:cs typeface="+mn-cs"/>
              </a:rPr>
              <a:t> have to consider SAC since it is already included in it.</a:t>
            </a:r>
          </a:p>
          <a:p>
            <a:br>
              <a:rPr lang="en-SG" dirty="0">
                <a:effectLst/>
              </a:rPr>
            </a:br>
            <a:endParaRPr lang="en-SG" dirty="0">
              <a:effectLst/>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72</a:t>
            </a:fld>
            <a:endParaRPr lang="en-SG"/>
          </a:p>
        </p:txBody>
      </p:sp>
    </p:spTree>
    <p:extLst>
      <p:ext uri="{BB962C8B-B14F-4D97-AF65-F5344CB8AC3E}">
        <p14:creationId xmlns:p14="http://schemas.microsoft.com/office/powerpoint/2010/main" val="1246391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spatial autocorrelation measures the correlation of a variable with itself across space.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Positive spatial autocorrelation means that the locations close together have similar values, while negative spatial autocorrelation means that locations close together have more dissimilar values than those locations further away.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As with several other analyses covered so far, our next task is, you guessed it, to determine if a variable is more positively or negatively spatially autocorrelated than we would expect given a random distribution.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most common way for testing spatial autocorrelation is the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statistic. Imagine that you are a location in a landscape, and your name is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You want to see how similar or different you are from all your neighbours, each of whom we will call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 One way to do this is to compare how much you differ from the mean of whatever variable we are looking at, versus how much your neighbours differ from the mean.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you are much higher than the mean and all your neighbours are much higher than the mean, than we could claim that there exists positive spatial autocorrelation. Similarly, if you and all your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's are much lower than the mean, we would also have positive spatial autocorrelation. However, its when you are much higher and your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's are much lower than the mean (or visa versa) that we would have negative spatial autocorrelation. </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73</a:t>
            </a:fld>
            <a:endParaRPr lang="en-SG"/>
          </a:p>
        </p:txBody>
      </p:sp>
    </p:spTree>
    <p:extLst>
      <p:ext uri="{BB962C8B-B14F-4D97-AF65-F5344CB8AC3E}">
        <p14:creationId xmlns:p14="http://schemas.microsoft.com/office/powerpoint/2010/main" val="3317218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effectLst/>
                <a:latin typeface="Fira Sans" panose="020B0503050000020004" pitchFamily="34" charset="0"/>
              </a:rPr>
              <a:t>A survey done of an entire population is accurate and more precise with no margin of error except human inaccuracy in responses. However, this may not be possible always.</a:t>
            </a:r>
            <a:endParaRPr lang="en-SG"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effectLst/>
                <a:latin typeface="Fira Sans" panose="020B0503050000020004" pitchFamily="34" charset="0"/>
              </a:rPr>
              <a:t>The measurable characteristic of the population like the mean or standard deviation is known as the parameter. The parameter of the population is a numerical or measurable element that defines the system of the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Fira Sans" panose="020B0503050000020004" pitchFamily="34" charset="0"/>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74</a:t>
            </a:fld>
            <a:endParaRPr lang="en-SG"/>
          </a:p>
        </p:txBody>
      </p:sp>
    </p:spTree>
    <p:extLst>
      <p:ext uri="{BB962C8B-B14F-4D97-AF65-F5344CB8AC3E}">
        <p14:creationId xmlns:p14="http://schemas.microsoft.com/office/powerpoint/2010/main" val="3761018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The null hypothesis reflects that there will be no observed effect in our experiment. The alternative hypothesis reflects that there will be an observed effect for our experiment. </a:t>
            </a:r>
          </a:p>
          <a:p>
            <a:pPr marL="0" marR="0" indent="0" algn="l" defTabSz="914400" rtl="0" eaLnBrk="1" fontAlgn="base"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The null hypothesis is what we attempt to find evidence against in our hypothesis test. The alternative hypothesis is what we are attempting to demonstrate in an indirect way by the use of our hypothesis test. </a:t>
            </a:r>
          </a:p>
          <a:p>
            <a:pPr marL="0" marR="0" indent="0" algn="l" defTabSz="914400" rtl="0" eaLnBrk="1" fontAlgn="base"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If the null hypothesis is rejected, then we accept the alternative hypothesis. If the null hypothesis is not rejected, then we do not accept the alternative hypothesis. </a:t>
            </a:r>
          </a:p>
          <a:p>
            <a:pPr fontAlgn="base"/>
            <a:endParaRPr lang="en-SG" sz="1200" b="0" i="0" kern="1200" dirty="0">
              <a:solidFill>
                <a:schemeClr val="tx1"/>
              </a:solidFill>
              <a:effectLst/>
              <a:latin typeface="+mn-lt"/>
              <a:ea typeface="+mn-ea"/>
              <a:cs typeface="+mn-cs"/>
            </a:endParaRPr>
          </a:p>
          <a:p>
            <a:pPr fontAlgn="base"/>
            <a:r>
              <a:rPr lang="en-SG" sz="1200" b="0" i="0" kern="1200" dirty="0">
                <a:solidFill>
                  <a:schemeClr val="tx1"/>
                </a:solidFill>
                <a:effectLst/>
                <a:latin typeface="+mn-lt"/>
                <a:ea typeface="+mn-ea"/>
                <a:cs typeface="+mn-cs"/>
              </a:rPr>
              <a:t>For example: </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equal to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not equal to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at least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less than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at most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greater than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75</a:t>
            </a:fld>
            <a:endParaRPr lang="en-SG"/>
          </a:p>
        </p:txBody>
      </p:sp>
    </p:spTree>
    <p:extLst>
      <p:ext uri="{BB962C8B-B14F-4D97-AF65-F5344CB8AC3E}">
        <p14:creationId xmlns:p14="http://schemas.microsoft.com/office/powerpoint/2010/main" val="106133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6</a:t>
            </a:fld>
            <a:endParaRPr lang="en-SG"/>
          </a:p>
        </p:txBody>
      </p:sp>
    </p:spTree>
    <p:extLst>
      <p:ext uri="{BB962C8B-B14F-4D97-AF65-F5344CB8AC3E}">
        <p14:creationId xmlns:p14="http://schemas.microsoft.com/office/powerpoint/2010/main" val="22626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A smaller p-value means that the null hypothesis may not explain the observation well.</a:t>
            </a:r>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76</a:t>
            </a:fld>
            <a:endParaRPr lang="en-SG"/>
          </a:p>
        </p:txBody>
      </p:sp>
    </p:spTree>
    <p:extLst>
      <p:ext uri="{BB962C8B-B14F-4D97-AF65-F5344CB8AC3E}">
        <p14:creationId xmlns:p14="http://schemas.microsoft.com/office/powerpoint/2010/main" val="1935394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only thing that we would need to determine is who exactly are our neighbours. For now, let's say that all those points that we consider to be our neighbours are given a weight of 1, and all those that are not our neighbours are given a weight of 0. </a:t>
            </a:r>
            <a:r>
              <a:rPr lang="en-SG" sz="1200" b="0" kern="1200" dirty="0">
                <a:solidFill>
                  <a:schemeClr val="tx1"/>
                </a:solidFill>
                <a:effectLst/>
                <a:latin typeface="+mn-lt"/>
                <a:ea typeface="+mn-ea"/>
                <a:cs typeface="+mn-cs"/>
              </a:rPr>
              <a:t>If we multiple this weight by our differences from the mean, we would end up with 0 for all those that aren't neighbours, thereby eliminating them from consideration. To help clarify this point, let's look at the formula for the Moran's </a:t>
            </a:r>
            <a:r>
              <a:rPr lang="en-SG" sz="1200" b="0" i="1" kern="1200" dirty="0">
                <a:solidFill>
                  <a:schemeClr val="tx1"/>
                </a:solidFill>
                <a:effectLst/>
                <a:latin typeface="+mn-lt"/>
                <a:ea typeface="+mn-ea"/>
                <a:cs typeface="+mn-cs"/>
              </a:rPr>
              <a:t>I </a:t>
            </a:r>
            <a:r>
              <a:rPr lang="en-SG" sz="1200" b="0" kern="1200" dirty="0">
                <a:solidFill>
                  <a:schemeClr val="tx1"/>
                </a:solidFill>
                <a:effectLst/>
                <a:latin typeface="+mn-lt"/>
                <a:ea typeface="+mn-ea"/>
                <a:cs typeface="+mn-cs"/>
              </a:rPr>
              <a:t>statistic. </a:t>
            </a:r>
          </a:p>
          <a:p>
            <a:br>
              <a:rPr lang="en-SG" sz="1200" b="0" i="0" kern="1200" dirty="0">
                <a:solidFill>
                  <a:schemeClr val="tx1"/>
                </a:solidFill>
                <a:effectLst/>
                <a:latin typeface="+mn-lt"/>
                <a:ea typeface="+mn-ea"/>
                <a:cs typeface="+mn-cs"/>
              </a:rPr>
            </a:b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77</a:t>
            </a:fld>
            <a:endParaRPr lang="en-SG"/>
          </a:p>
        </p:txBody>
      </p:sp>
    </p:spTree>
    <p:extLst>
      <p:ext uri="{BB962C8B-B14F-4D97-AF65-F5344CB8AC3E}">
        <p14:creationId xmlns:p14="http://schemas.microsoft.com/office/powerpoint/2010/main" val="17399817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Spatial Weights: Contiguity </a:t>
            </a:r>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78</a:t>
            </a:fld>
            <a:endParaRPr lang="en-SG"/>
          </a:p>
        </p:txBody>
      </p:sp>
    </p:spTree>
    <p:extLst>
      <p:ext uri="{BB962C8B-B14F-4D97-AF65-F5344CB8AC3E}">
        <p14:creationId xmlns:p14="http://schemas.microsoft.com/office/powerpoint/2010/main" val="4118383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Global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is a global statistic that provides us with a single value for our entire dataset to describe if a variable of interest corresponds to the first law of geography - everything is related, but things that are closer together are more related than things further away.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we focus on the numerator we can see the following: </a:t>
            </a:r>
          </a:p>
          <a:p>
            <a:r>
              <a:rPr lang="en-SG" sz="1200" b="0" i="0" kern="1200" dirty="0">
                <a:solidFill>
                  <a:schemeClr val="tx1"/>
                </a:solidFill>
                <a:effectLst/>
                <a:latin typeface="+mn-lt"/>
                <a:ea typeface="+mn-ea"/>
                <a:cs typeface="+mn-cs"/>
              </a:rPr>
              <a:t>we are determining the difference between ourselves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and the mean</a:t>
            </a:r>
          </a:p>
          <a:p>
            <a:r>
              <a:rPr lang="en-SG" sz="1200" b="0" i="0" kern="1200" dirty="0">
                <a:solidFill>
                  <a:schemeClr val="tx1"/>
                </a:solidFill>
                <a:effectLst/>
                <a:latin typeface="+mn-lt"/>
                <a:ea typeface="+mn-ea"/>
                <a:cs typeface="+mn-cs"/>
              </a:rPr>
              <a:t>we multiple that by the difference between our neighbours </a:t>
            </a:r>
            <a:r>
              <a:rPr lang="en-SG" sz="1200" b="0" i="1" kern="1200" dirty="0">
                <a:solidFill>
                  <a:schemeClr val="tx1"/>
                </a:solidFill>
                <a:effectLst/>
                <a:latin typeface="+mn-lt"/>
                <a:ea typeface="+mn-ea"/>
                <a:cs typeface="+mn-cs"/>
              </a:rPr>
              <a:t>j </a:t>
            </a:r>
            <a:r>
              <a:rPr lang="en-SG" sz="1200" b="0" i="0" kern="1200" dirty="0">
                <a:solidFill>
                  <a:schemeClr val="tx1"/>
                </a:solidFill>
                <a:effectLst/>
                <a:latin typeface="+mn-lt"/>
                <a:ea typeface="+mn-ea"/>
                <a:cs typeface="+mn-cs"/>
              </a:rPr>
              <a:t>and the mean</a:t>
            </a:r>
          </a:p>
          <a:p>
            <a:r>
              <a:rPr lang="en-SG" sz="1200" b="0" i="0" kern="1200" dirty="0">
                <a:solidFill>
                  <a:schemeClr val="tx1"/>
                </a:solidFill>
                <a:effectLst/>
                <a:latin typeface="+mn-lt"/>
                <a:ea typeface="+mn-ea"/>
                <a:cs typeface="+mn-cs"/>
              </a:rPr>
              <a:t>we are multiplying this by the weight w given to our neighbours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denominator, like so many formulas we have used before, is simply providing us with a way to standardized our values. </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 </a:t>
            </a:r>
            <a:r>
              <a:rPr lang="en-SG" sz="1200" b="0" i="1" kern="1200" dirty="0">
                <a:solidFill>
                  <a:schemeClr val="tx1"/>
                </a:solidFill>
                <a:effectLst/>
                <a:latin typeface="+mn-lt"/>
                <a:ea typeface="+mn-ea"/>
                <a:cs typeface="+mn-cs"/>
              </a:rPr>
              <a:t>V(I)</a:t>
            </a:r>
            <a:r>
              <a:rPr lang="en-SG" sz="1200" b="0" i="0" kern="1200" dirty="0">
                <a:solidFill>
                  <a:schemeClr val="tx1"/>
                </a:solidFill>
                <a:effectLst/>
                <a:latin typeface="+mn-lt"/>
                <a:ea typeface="+mn-ea"/>
                <a:cs typeface="+mn-cs"/>
              </a:rPr>
              <a:t> is the variance of values in the simulated dataset (for </a:t>
            </a:r>
            <a:r>
              <a:rPr lang="en-SG" sz="1200" b="0" i="0" kern="1200" dirty="0" err="1">
                <a:solidFill>
                  <a:schemeClr val="tx1"/>
                </a:solidFill>
                <a:effectLst/>
                <a:latin typeface="+mn-lt"/>
                <a:ea typeface="+mn-ea"/>
                <a:cs typeface="+mn-cs"/>
              </a:rPr>
              <a:t>peuso</a:t>
            </a:r>
            <a:r>
              <a:rPr lang="en-SG" sz="1200" b="0" i="0" kern="1200" dirty="0">
                <a:solidFill>
                  <a:schemeClr val="tx1"/>
                </a:solidFill>
                <a:effectLst/>
                <a:latin typeface="+mn-lt"/>
                <a:ea typeface="+mn-ea"/>
                <a:cs typeface="+mn-cs"/>
              </a:rPr>
              <a:t> p value).</a:t>
            </a:r>
            <a:endParaRPr lang="en-US" dirty="0"/>
          </a:p>
          <a:p>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79</a:t>
            </a:fld>
            <a:endParaRPr lang="en-SG"/>
          </a:p>
        </p:txBody>
      </p:sp>
    </p:spTree>
    <p:extLst>
      <p:ext uri="{BB962C8B-B14F-4D97-AF65-F5344CB8AC3E}">
        <p14:creationId xmlns:p14="http://schemas.microsoft.com/office/powerpoint/2010/main" val="3560080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sometimes we want to dig a little deeper and understand exactly which objects are similar or different to the objects in their neighbourhood. This is where the Local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comes into play.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Local Moran's I statistic is relatively similar to the Global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in that it is providing a measure of how similar locations are to their neighbours. However, the difference is that each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receive its own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value, as well as its own variance, z value, expected </a:t>
            </a:r>
            <a:r>
              <a:rPr lang="en-SG" sz="1200" b="0" i="1" kern="1200" dirty="0">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and variance of </a:t>
            </a:r>
            <a:r>
              <a:rPr lang="en-SG" sz="1200" b="0" i="1" kern="1200" dirty="0">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Note that, in the above formula, the difference between the value of </a:t>
            </a:r>
            <a:r>
              <a:rPr lang="en-SG" sz="1200" b="0" i="1" kern="1200" dirty="0" err="1">
                <a:solidFill>
                  <a:schemeClr val="tx1"/>
                </a:solidFill>
                <a:effectLst/>
                <a:latin typeface="+mn-lt"/>
                <a:ea typeface="+mn-ea"/>
                <a:cs typeface="+mn-cs"/>
              </a:rPr>
              <a:t>i</a:t>
            </a:r>
            <a:r>
              <a:rPr lang="en-SG" sz="1200" b="0" i="1" kern="1200" dirty="0">
                <a:solidFill>
                  <a:schemeClr val="tx1"/>
                </a:solidFill>
                <a:effectLst/>
                <a:latin typeface="+mn-lt"/>
                <a:ea typeface="+mn-ea"/>
                <a:cs typeface="+mn-cs"/>
              </a:rPr>
              <a:t> </a:t>
            </a:r>
            <a:r>
              <a:rPr lang="en-SG" sz="1200" b="0" i="0" kern="1200" dirty="0">
                <a:solidFill>
                  <a:schemeClr val="tx1"/>
                </a:solidFill>
                <a:effectLst/>
                <a:latin typeface="+mn-lt"/>
                <a:ea typeface="+mn-ea"/>
                <a:cs typeface="+mn-cs"/>
              </a:rPr>
              <a:t>and the mean is divided by the standard deviation of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the standard deviation is a measure of how much the values at neighbourhood locations vary from the mean.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Finally, the values of the Local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can be plotted in a scatterplot to show the relationship between each location and its mean. The x-axis represents values the values at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while the y-axis represents values in the neighbourhood of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solid diagonal line is a best-fit line through the points, indicating the presence of positive spatial autocorrelation throughout the entire dataset.)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Geary’s C: </a:t>
            </a:r>
          </a:p>
          <a:p>
            <a:r>
              <a:rPr lang="en-SG" dirty="0"/>
              <a:t>The values of “C” typically vary between 0 and 2, although 2 is not a strict upper limit (Griffith, 1987). The theoretical value of “C” is 1; that is, if values of any one zone are spatially unrelated to any other zone, then the expected value of “C” would be 1. Values less than 1 (i.e., between 0 and 1) typically indicate positive spatial autocorrelation while values greater than 1 indicate negative spatial autocorrelation. Thus, this index is inversely related to Moran=s “I”. It will not provide identical inference because it emphasizes the differences in values between pairs of observations comparisons rather than the co- variation between the pairs (i.e., product of the deviations from the mean). The Moran coefficient gives a more global indicator whereas the Geary coefficient is more sensitive to differences in small </a:t>
            </a:r>
            <a:r>
              <a:rPr lang="en-SG" dirty="0" err="1"/>
              <a:t>neighborhoods</a:t>
            </a:r>
            <a:r>
              <a:rPr lang="en-SG" dirty="0"/>
              <a:t>. </a:t>
            </a:r>
          </a:p>
          <a:p>
            <a:endParaRPr lang="en-SG" dirty="0"/>
          </a:p>
          <a:p>
            <a:r>
              <a:rPr lang="en-SG" dirty="0" err="1"/>
              <a:t>Getis</a:t>
            </a:r>
            <a:r>
              <a:rPr lang="en-SG" dirty="0"/>
              <a:t>-Ord G. the G value is calculated with respect to a specified search distance (defined by the user) rather than to an inverse distance, as with the Moran=s AI@ or Geary=s AC@. </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80</a:t>
            </a:fld>
            <a:endParaRPr lang="en-SG"/>
          </a:p>
        </p:txBody>
      </p:sp>
    </p:spTree>
    <p:extLst>
      <p:ext uri="{BB962C8B-B14F-4D97-AF65-F5344CB8AC3E}">
        <p14:creationId xmlns:p14="http://schemas.microsoft.com/office/powerpoint/2010/main" val="89458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8</a:t>
            </a:fld>
            <a:endParaRPr lang="en-SG"/>
          </a:p>
        </p:txBody>
      </p:sp>
    </p:spTree>
    <p:extLst>
      <p:ext uri="{BB962C8B-B14F-4D97-AF65-F5344CB8AC3E}">
        <p14:creationId xmlns:p14="http://schemas.microsoft.com/office/powerpoint/2010/main" val="2523382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10</a:t>
            </a:fld>
            <a:endParaRPr lang="en-SG"/>
          </a:p>
        </p:txBody>
      </p:sp>
    </p:spTree>
    <p:extLst>
      <p:ext uri="{BB962C8B-B14F-4D97-AF65-F5344CB8AC3E}">
        <p14:creationId xmlns:p14="http://schemas.microsoft.com/office/powerpoint/2010/main" val="341602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11</a:t>
            </a:fld>
            <a:endParaRPr lang="en-SG"/>
          </a:p>
        </p:txBody>
      </p:sp>
    </p:spTree>
    <p:extLst>
      <p:ext uri="{BB962C8B-B14F-4D97-AF65-F5344CB8AC3E}">
        <p14:creationId xmlns:p14="http://schemas.microsoft.com/office/powerpoint/2010/main" val="10357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12</a:t>
            </a:fld>
            <a:endParaRPr lang="en-SG"/>
          </a:p>
        </p:txBody>
      </p:sp>
    </p:spTree>
    <p:extLst>
      <p:ext uri="{BB962C8B-B14F-4D97-AF65-F5344CB8AC3E}">
        <p14:creationId xmlns:p14="http://schemas.microsoft.com/office/powerpoint/2010/main" val="2448764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1" y="6367346"/>
            <a:ext cx="4148255" cy="490654"/>
          </a:xfrm>
          <a:prstGeom prst="rect">
            <a:avLst/>
          </a:prstGeom>
        </p:spPr>
        <p:txBody>
          <a:bodyPr anchor="ctr"/>
          <a:lstStyle>
            <a:lvl1pPr>
              <a:defRPr sz="1400" b="1">
                <a:latin typeface="Calibri" panose="020F0502020204030204" pitchFamily="34" charset="0"/>
              </a:defRPr>
            </a:lvl1pPr>
          </a:lstStyle>
          <a:p>
            <a:endParaRPr lang="en-SG" dirty="0"/>
          </a:p>
        </p:txBody>
      </p:sp>
      <p:sp>
        <p:nvSpPr>
          <p:cNvPr id="6"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41680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reserve="1" userDrawn="1">
  <p:cSld name="Quote_plain">
    <p:bg>
      <p:bgPr>
        <a:blipFill>
          <a:blip r:embed="rId2">
            <a:alphaModFix/>
          </a:blip>
          <a:stretch>
            <a:fillRect/>
          </a:stretch>
        </a:blipFill>
        <a:effectLst/>
      </p:bgPr>
    </p:bg>
    <p:spTree>
      <p:nvGrpSpPr>
        <p:cNvPr id="1" name="Shape 38"/>
        <p:cNvGrpSpPr/>
        <p:nvPr/>
      </p:nvGrpSpPr>
      <p:grpSpPr>
        <a:xfrm>
          <a:off x="0" y="0"/>
          <a:ext cx="0" cy="0"/>
          <a:chOff x="0" y="0"/>
          <a:chExt cx="0" cy="0"/>
        </a:xfrm>
      </p:grpSpPr>
      <p:grpSp>
        <p:nvGrpSpPr>
          <p:cNvPr id="40" name="Google Shape;40;p4"/>
          <p:cNvGrpSpPr/>
          <p:nvPr/>
        </p:nvGrpSpPr>
        <p:grpSpPr>
          <a:xfrm>
            <a:off x="3088356" y="406567"/>
            <a:ext cx="6014856" cy="6034812"/>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8" name="Google Shape;48;p4"/>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209798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 name="Google Shape;51;p5"/>
          <p:cNvGrpSpPr/>
          <p:nvPr/>
        </p:nvGrpSpPr>
        <p:grpSpPr>
          <a:xfrm>
            <a:off x="416634" y="406567"/>
            <a:ext cx="11358812" cy="6034812"/>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5910976" y="1593926"/>
            <a:ext cx="370049" cy="370205"/>
            <a:chOff x="1191725" y="238125"/>
            <a:chExt cx="5236550" cy="5238750"/>
          </a:xfrm>
        </p:grpSpPr>
        <p:sp>
          <p:nvSpPr>
            <p:cNvPr id="58" name="Google Shape;58;p5"/>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59" name="Google Shape;59;p5"/>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0" name="Google Shape;60;p5"/>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1" name="Google Shape;61;p5"/>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2" name="Google Shape;62;p5"/>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63" name="Google Shape;63;p5"/>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64" name="Google Shape;64;p5"/>
          <p:cNvSpPr txBox="1">
            <a:spLocks noGrp="1"/>
          </p:cNvSpPr>
          <p:nvPr>
            <p:ph type="body" idx="1"/>
          </p:nvPr>
        </p:nvSpPr>
        <p:spPr>
          <a:xfrm>
            <a:off x="1337600" y="2084967"/>
            <a:ext cx="9516800" cy="36804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65" name="Google Shape;65;p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555726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reserve="1" userDrawn="1">
  <p:cSld name="Title + 1 column_plain">
    <p:bg>
      <p:bgPr>
        <a:blipFill>
          <a:blip r:embed="rId2">
            <a:alphaModFix/>
          </a:blip>
          <a:stretch>
            <a:fillRect/>
          </a:stretch>
        </a:blipFill>
        <a:effectLst/>
      </p:bgPr>
    </p:bg>
    <p:spTree>
      <p:nvGrpSpPr>
        <p:cNvPr id="1" name="Shape 49"/>
        <p:cNvGrpSpPr/>
        <p:nvPr/>
      </p:nvGrpSpPr>
      <p:grpSpPr>
        <a:xfrm>
          <a:off x="0" y="0"/>
          <a:ext cx="0" cy="0"/>
          <a:chOff x="0" y="0"/>
          <a:chExt cx="0" cy="0"/>
        </a:xfrm>
      </p:grpSpPr>
      <p:grpSp>
        <p:nvGrpSpPr>
          <p:cNvPr id="51" name="Google Shape;51;p5"/>
          <p:cNvGrpSpPr/>
          <p:nvPr/>
        </p:nvGrpSpPr>
        <p:grpSpPr>
          <a:xfrm>
            <a:off x="416634" y="406567"/>
            <a:ext cx="11358812" cy="6034812"/>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65" name="Google Shape;65;p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874476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 Image background">
  <p:cSld name="Title + 1 column + Image background">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433989" y="406567"/>
            <a:ext cx="6014856" cy="6034812"/>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grpSp>
        <p:nvGrpSpPr>
          <p:cNvPr id="73" name="Google Shape;73;p6"/>
          <p:cNvGrpSpPr/>
          <p:nvPr/>
        </p:nvGrpSpPr>
        <p:grpSpPr>
          <a:xfrm>
            <a:off x="1061926" y="1898726"/>
            <a:ext cx="370049" cy="370205"/>
            <a:chOff x="1191725" y="238125"/>
            <a:chExt cx="5236550" cy="5238750"/>
          </a:xfrm>
        </p:grpSpPr>
        <p:sp>
          <p:nvSpPr>
            <p:cNvPr id="74" name="Google Shape;74;p6"/>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5" name="Google Shape;75;p6"/>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6" name="Google Shape;76;p6"/>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7" name="Google Shape;77;p6"/>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8" name="Google Shape;78;p6"/>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79" name="Google Shape;79;p6"/>
          <p:cNvSpPr txBox="1">
            <a:spLocks noGrp="1"/>
          </p:cNvSpPr>
          <p:nvPr>
            <p:ph type="title"/>
          </p:nvPr>
        </p:nvSpPr>
        <p:spPr>
          <a:xfrm>
            <a:off x="1061933" y="1127967"/>
            <a:ext cx="4738000" cy="731600"/>
          </a:xfrm>
          <a:prstGeom prst="rect">
            <a:avLst/>
          </a:prstGeom>
        </p:spPr>
        <p:txBody>
          <a:bodyPr spcFirstLastPara="1" wrap="square" lIns="0" tIns="0" rIns="0" bIns="0" anchor="b" anchorCtr="0">
            <a:noAutofit/>
          </a:bodyPr>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r>
              <a:rPr lang="en-US"/>
              <a:t>Click to edit Master title style</a:t>
            </a:r>
            <a:endParaRPr/>
          </a:p>
        </p:txBody>
      </p:sp>
      <p:sp>
        <p:nvSpPr>
          <p:cNvPr id="80" name="Google Shape;80;p6"/>
          <p:cNvSpPr txBox="1">
            <a:spLocks noGrp="1"/>
          </p:cNvSpPr>
          <p:nvPr>
            <p:ph type="body" idx="1"/>
          </p:nvPr>
        </p:nvSpPr>
        <p:spPr>
          <a:xfrm>
            <a:off x="1061933" y="2389767"/>
            <a:ext cx="4738000" cy="32060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340728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 Image background" preserve="1" userDrawn="1">
  <p:cSld name="Title + 1 column + Image background_plain">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433989" y="406567"/>
            <a:ext cx="6014856" cy="6034812"/>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102570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 Image background" preserve="1" userDrawn="1">
  <p:cSld name="Title + 1 column + Image background_plain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grpSp>
        <p:nvGrpSpPr>
          <p:cNvPr id="9" name="Google Shape;51;p5">
            <a:extLst>
              <a:ext uri="{FF2B5EF4-FFF2-40B4-BE49-F238E27FC236}">
                <a16:creationId xmlns:a16="http://schemas.microsoft.com/office/drawing/2014/main" id="{EED75E8A-839F-4DB3-9AC1-06F5134EFB82}"/>
              </a:ext>
            </a:extLst>
          </p:cNvPr>
          <p:cNvGrpSpPr/>
          <p:nvPr userDrawn="1"/>
        </p:nvGrpSpPr>
        <p:grpSpPr>
          <a:xfrm>
            <a:off x="416634" y="406567"/>
            <a:ext cx="11358812" cy="6034812"/>
            <a:chOff x="312475" y="304925"/>
            <a:chExt cx="8519109" cy="4526109"/>
          </a:xfrm>
        </p:grpSpPr>
        <p:sp>
          <p:nvSpPr>
            <p:cNvPr id="10" name="Google Shape;52;p5">
              <a:extLst>
                <a:ext uri="{FF2B5EF4-FFF2-40B4-BE49-F238E27FC236}">
                  <a16:creationId xmlns:a16="http://schemas.microsoft.com/office/drawing/2014/main" id="{033CFA09-46FD-4966-9DD0-F7D4DC9F72B0}"/>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53;p5">
              <a:extLst>
                <a:ext uri="{FF2B5EF4-FFF2-40B4-BE49-F238E27FC236}">
                  <a16:creationId xmlns:a16="http://schemas.microsoft.com/office/drawing/2014/main" id="{E4B2BFB0-E3C6-47F9-91D3-BEAE672C6143}"/>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 name="Google Shape;54;p5">
              <a:extLst>
                <a:ext uri="{FF2B5EF4-FFF2-40B4-BE49-F238E27FC236}">
                  <a16:creationId xmlns:a16="http://schemas.microsoft.com/office/drawing/2014/main" id="{FAC4015A-70E8-4BE3-8AD6-59021B29EBC7}"/>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3" name="Google Shape;55;p5">
              <a:extLst>
                <a:ext uri="{FF2B5EF4-FFF2-40B4-BE49-F238E27FC236}">
                  <a16:creationId xmlns:a16="http://schemas.microsoft.com/office/drawing/2014/main" id="{D6E86A8F-2D07-43C8-B503-4EF61AEBF63D}"/>
                </a:ext>
              </a:extLst>
            </p:cNvPr>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4" name="Google Shape;56;p5">
              <a:extLst>
                <a:ext uri="{FF2B5EF4-FFF2-40B4-BE49-F238E27FC236}">
                  <a16:creationId xmlns:a16="http://schemas.microsoft.com/office/drawing/2014/main" id="{08E870BE-6864-40C4-B0E8-28A7BADA9BD8}"/>
                </a:ext>
              </a:extLst>
            </p:cNvPr>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79405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7"/>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 name="Google Shape;84;p7"/>
          <p:cNvGrpSpPr/>
          <p:nvPr/>
        </p:nvGrpSpPr>
        <p:grpSpPr>
          <a:xfrm>
            <a:off x="416634" y="406567"/>
            <a:ext cx="11358812" cy="6034812"/>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90" name="Google Shape;90;p7"/>
          <p:cNvGrpSpPr/>
          <p:nvPr/>
        </p:nvGrpSpPr>
        <p:grpSpPr>
          <a:xfrm>
            <a:off x="5910976" y="1593926"/>
            <a:ext cx="370049" cy="370205"/>
            <a:chOff x="1191725" y="238125"/>
            <a:chExt cx="5236550" cy="5238750"/>
          </a:xfrm>
        </p:grpSpPr>
        <p:sp>
          <p:nvSpPr>
            <p:cNvPr id="91" name="Google Shape;91;p7"/>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2" name="Google Shape;92;p7"/>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3" name="Google Shape;93;p7"/>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4" name="Google Shape;94;p7"/>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5" name="Google Shape;95;p7"/>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96" name="Google Shape;96;p7"/>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97" name="Google Shape;97;p7"/>
          <p:cNvSpPr txBox="1">
            <a:spLocks noGrp="1"/>
          </p:cNvSpPr>
          <p:nvPr>
            <p:ph type="body" idx="1"/>
          </p:nvPr>
        </p:nvSpPr>
        <p:spPr>
          <a:xfrm>
            <a:off x="1337600" y="2084967"/>
            <a:ext cx="4475600" cy="3735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98" name="Google Shape;98;p7"/>
          <p:cNvSpPr txBox="1">
            <a:spLocks noGrp="1"/>
          </p:cNvSpPr>
          <p:nvPr>
            <p:ph type="body" idx="2"/>
          </p:nvPr>
        </p:nvSpPr>
        <p:spPr>
          <a:xfrm>
            <a:off x="6378813" y="2084967"/>
            <a:ext cx="4475600" cy="3735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99" name="Google Shape;99;p7"/>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969696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preserve="1" userDrawn="1">
  <p:cSld name="Title + 2 columns_plain">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4" name="Google Shape;84;p7"/>
          <p:cNvGrpSpPr/>
          <p:nvPr/>
        </p:nvGrpSpPr>
        <p:grpSpPr>
          <a:xfrm>
            <a:off x="416634" y="406567"/>
            <a:ext cx="11358812" cy="6034812"/>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99" name="Google Shape;99;p7"/>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653418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8"/>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2" name="Google Shape;102;p8"/>
          <p:cNvGrpSpPr/>
          <p:nvPr/>
        </p:nvGrpSpPr>
        <p:grpSpPr>
          <a:xfrm>
            <a:off x="416634" y="406567"/>
            <a:ext cx="11358812" cy="6034812"/>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8" name="Google Shape;108;p8"/>
          <p:cNvGrpSpPr/>
          <p:nvPr/>
        </p:nvGrpSpPr>
        <p:grpSpPr>
          <a:xfrm>
            <a:off x="5910976" y="1593926"/>
            <a:ext cx="370049" cy="370205"/>
            <a:chOff x="1191725" y="238125"/>
            <a:chExt cx="5236550" cy="5238750"/>
          </a:xfrm>
        </p:grpSpPr>
        <p:sp>
          <p:nvSpPr>
            <p:cNvPr id="109" name="Google Shape;109;p8"/>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0" name="Google Shape;110;p8"/>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1" name="Google Shape;111;p8"/>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2" name="Google Shape;112;p8"/>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3" name="Google Shape;113;p8"/>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14" name="Google Shape;114;p8"/>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title style</a:t>
            </a:r>
            <a:endParaRPr/>
          </a:p>
        </p:txBody>
      </p:sp>
      <p:sp>
        <p:nvSpPr>
          <p:cNvPr id="115" name="Google Shape;115;p8"/>
          <p:cNvSpPr txBox="1">
            <a:spLocks noGrp="1"/>
          </p:cNvSpPr>
          <p:nvPr>
            <p:ph type="body" idx="1"/>
          </p:nvPr>
        </p:nvSpPr>
        <p:spPr>
          <a:xfrm>
            <a:off x="1337600"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6" name="Google Shape;116;p8"/>
          <p:cNvSpPr txBox="1">
            <a:spLocks noGrp="1"/>
          </p:cNvSpPr>
          <p:nvPr>
            <p:ph type="body" idx="2"/>
          </p:nvPr>
        </p:nvSpPr>
        <p:spPr>
          <a:xfrm>
            <a:off x="4606800"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7" name="Google Shape;117;p8"/>
          <p:cNvSpPr txBox="1">
            <a:spLocks noGrp="1"/>
          </p:cNvSpPr>
          <p:nvPr>
            <p:ph type="body" idx="3"/>
          </p:nvPr>
        </p:nvSpPr>
        <p:spPr>
          <a:xfrm>
            <a:off x="7876004"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8" name="Google Shape;118;p8"/>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835004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reserve="1" userDrawn="1">
  <p:cSld name="Title + 3 columns_plain">
    <p:bg>
      <p:bgPr>
        <a:blipFill>
          <a:blip r:embed="rId2">
            <a:alphaModFix/>
          </a:blip>
          <a:stretch>
            <a:fillRect/>
          </a:stretch>
        </a:blipFill>
        <a:effectLst/>
      </p:bgPr>
    </p:bg>
    <p:spTree>
      <p:nvGrpSpPr>
        <p:cNvPr id="1" name="Shape 100"/>
        <p:cNvGrpSpPr/>
        <p:nvPr/>
      </p:nvGrpSpPr>
      <p:grpSpPr>
        <a:xfrm>
          <a:off x="0" y="0"/>
          <a:ext cx="0" cy="0"/>
          <a:chOff x="0" y="0"/>
          <a:chExt cx="0" cy="0"/>
        </a:xfrm>
      </p:grpSpPr>
      <p:grpSp>
        <p:nvGrpSpPr>
          <p:cNvPr id="102" name="Google Shape;102;p8"/>
          <p:cNvGrpSpPr/>
          <p:nvPr/>
        </p:nvGrpSpPr>
        <p:grpSpPr>
          <a:xfrm>
            <a:off x="416634" y="406567"/>
            <a:ext cx="11358812" cy="6034812"/>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18" name="Google Shape;118;p8"/>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93604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00800"/>
            <a:ext cx="3847172" cy="457200"/>
          </a:xfrm>
          <a:prstGeom prst="rect">
            <a:avLst/>
          </a:prstGeom>
        </p:spPr>
        <p:txBody>
          <a:bodyPr anchor="ctr"/>
          <a:lstStyle>
            <a:lvl1pPr>
              <a:defRPr sz="1400" b="1">
                <a:latin typeface="Calibri" panose="020F0502020204030204" pitchFamily="34" charset="0"/>
              </a:defRPr>
            </a:lvl1pPr>
          </a:lstStyle>
          <a:p>
            <a:endParaRPr lang="en-SG" dirty="0"/>
          </a:p>
        </p:txBody>
      </p:sp>
      <p:sp>
        <p:nvSpPr>
          <p:cNvPr id="3"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457671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9"/>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1" name="Google Shape;121;p9"/>
          <p:cNvGrpSpPr/>
          <p:nvPr/>
        </p:nvGrpSpPr>
        <p:grpSpPr>
          <a:xfrm>
            <a:off x="416634" y="406567"/>
            <a:ext cx="11358812" cy="6034812"/>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27" name="Google Shape;127;p9"/>
          <p:cNvGrpSpPr/>
          <p:nvPr/>
        </p:nvGrpSpPr>
        <p:grpSpPr>
          <a:xfrm>
            <a:off x="5910976" y="1593926"/>
            <a:ext cx="370049" cy="370205"/>
            <a:chOff x="1191725" y="238125"/>
            <a:chExt cx="5236550" cy="5238750"/>
          </a:xfrm>
        </p:grpSpPr>
        <p:sp>
          <p:nvSpPr>
            <p:cNvPr id="128" name="Google Shape;128;p9"/>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29" name="Google Shape;129;p9"/>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0" name="Google Shape;130;p9"/>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1" name="Google Shape;131;p9"/>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2" name="Google Shape;132;p9"/>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33" name="Google Shape;133;p9"/>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134" name="Google Shape;134;p9"/>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2045948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_plain">
    <p:bg>
      <p:bgPr>
        <a:blipFill>
          <a:blip r:embed="rId2">
            <a:alphaModFix/>
          </a:blip>
          <a:stretch>
            <a:fillRect/>
          </a:stretch>
        </a:blipFill>
        <a:effectLst/>
      </p:bgPr>
    </p:bg>
    <p:spTree>
      <p:nvGrpSpPr>
        <p:cNvPr id="1" name="Shape 119"/>
        <p:cNvGrpSpPr/>
        <p:nvPr/>
      </p:nvGrpSpPr>
      <p:grpSpPr>
        <a:xfrm>
          <a:off x="0" y="0"/>
          <a:ext cx="0" cy="0"/>
          <a:chOff x="0" y="0"/>
          <a:chExt cx="0" cy="0"/>
        </a:xfrm>
      </p:grpSpPr>
      <p:grpSp>
        <p:nvGrpSpPr>
          <p:cNvPr id="121" name="Google Shape;121;p9"/>
          <p:cNvGrpSpPr/>
          <p:nvPr/>
        </p:nvGrpSpPr>
        <p:grpSpPr>
          <a:xfrm>
            <a:off x="416594" y="411594"/>
            <a:ext cx="11358812" cy="6034812"/>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34" name="Google Shape;134;p9"/>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639266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3" name="Google Shape;153;p11"/>
          <p:cNvGrpSpPr/>
          <p:nvPr/>
        </p:nvGrpSpPr>
        <p:grpSpPr>
          <a:xfrm>
            <a:off x="416634" y="406567"/>
            <a:ext cx="11358812" cy="6034812"/>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965875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reserve="1">
  <p:cSld name="Blank_plain">
    <p:bg>
      <p:bgPr>
        <a:blipFill>
          <a:blip r:embed="rId2">
            <a:alphaModFix/>
          </a:blip>
          <a:stretch>
            <a:fillRect/>
          </a:stretch>
        </a:blipFill>
        <a:effectLst/>
      </p:bgPr>
    </p:bg>
    <p:spTree>
      <p:nvGrpSpPr>
        <p:cNvPr id="1" name="Shape 151"/>
        <p:cNvGrpSpPr/>
        <p:nvPr/>
      </p:nvGrpSpPr>
      <p:grpSpPr>
        <a:xfrm>
          <a:off x="0" y="0"/>
          <a:ext cx="0" cy="0"/>
          <a:chOff x="0" y="0"/>
          <a:chExt cx="0" cy="0"/>
        </a:xfrm>
      </p:grpSpPr>
      <p:grpSp>
        <p:nvGrpSpPr>
          <p:cNvPr id="153" name="Google Shape;153;p11"/>
          <p:cNvGrpSpPr/>
          <p:nvPr/>
        </p:nvGrpSpPr>
        <p:grpSpPr>
          <a:xfrm>
            <a:off x="416634" y="406567"/>
            <a:ext cx="11358812" cy="6034812"/>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884078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10200" y="-10200"/>
            <a:ext cx="12202000" cy="6868400"/>
          </a:xfrm>
          <a:prstGeom prst="frame">
            <a:avLst>
              <a:gd name="adj1" fmla="val 4756"/>
            </a:avLst>
          </a:prstGeom>
          <a:solidFill>
            <a:srgbClr val="F2EDD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grpSp>
        <p:nvGrpSpPr>
          <p:cNvPr id="162" name="Google Shape;162;p12"/>
          <p:cNvGrpSpPr/>
          <p:nvPr/>
        </p:nvGrpSpPr>
        <p:grpSpPr>
          <a:xfrm>
            <a:off x="152655" y="142456"/>
            <a:ext cx="1503527" cy="1538635"/>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4" name="Google Shape;164;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10535634" y="5166523"/>
            <a:ext cx="1503527" cy="1539231"/>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8" name="Google Shape;168;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5730200" y="6126367"/>
            <a:ext cx="731600" cy="408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757285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otally blank">
  <p:cSld name="Totally blank">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3"/>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3"/>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192779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otally blank" preserve="1">
  <p:cSld name="Totally blank_plain">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3" name="Google Shape;173;p13"/>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262206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_plain">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grpSp>
        <p:nvGrpSpPr>
          <p:cNvPr id="4" name="Google Shape;51;p5">
            <a:extLst>
              <a:ext uri="{FF2B5EF4-FFF2-40B4-BE49-F238E27FC236}">
                <a16:creationId xmlns:a16="http://schemas.microsoft.com/office/drawing/2014/main" id="{98F6FD57-E04A-4EC5-9EAB-BBC8DF39D3A5}"/>
              </a:ext>
            </a:extLst>
          </p:cNvPr>
          <p:cNvGrpSpPr/>
          <p:nvPr userDrawn="1"/>
        </p:nvGrpSpPr>
        <p:grpSpPr>
          <a:xfrm>
            <a:off x="416634" y="406567"/>
            <a:ext cx="11358812" cy="6034812"/>
            <a:chOff x="312475" y="304925"/>
            <a:chExt cx="8519109" cy="4526109"/>
          </a:xfrm>
        </p:grpSpPr>
        <p:sp>
          <p:nvSpPr>
            <p:cNvPr id="5" name="Google Shape;52;p5">
              <a:extLst>
                <a:ext uri="{FF2B5EF4-FFF2-40B4-BE49-F238E27FC236}">
                  <a16:creationId xmlns:a16="http://schemas.microsoft.com/office/drawing/2014/main" id="{82552888-1F11-46EB-9322-855E58665999}"/>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53;p5">
              <a:extLst>
                <a:ext uri="{FF2B5EF4-FFF2-40B4-BE49-F238E27FC236}">
                  <a16:creationId xmlns:a16="http://schemas.microsoft.com/office/drawing/2014/main" id="{5CC8D0F9-0FD5-44A8-B4C3-F51AF6649C1F}"/>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 name="Google Shape;54;p5">
              <a:extLst>
                <a:ext uri="{FF2B5EF4-FFF2-40B4-BE49-F238E27FC236}">
                  <a16:creationId xmlns:a16="http://schemas.microsoft.com/office/drawing/2014/main" id="{758F89A0-BB91-43C5-9217-97142BFC55B6}"/>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 name="Google Shape;55;p5">
              <a:extLst>
                <a:ext uri="{FF2B5EF4-FFF2-40B4-BE49-F238E27FC236}">
                  <a16:creationId xmlns:a16="http://schemas.microsoft.com/office/drawing/2014/main" id="{0D9C7CB0-42C4-43F3-87C6-4187236D3058}"/>
                </a:ext>
              </a:extLst>
            </p:cNvPr>
            <p:cNvPicPr preferRelativeResize="0"/>
            <p:nvPr/>
          </p:nvPicPr>
          <p:blipFill>
            <a:blip r:embed="rId2">
              <a:alphaModFix/>
            </a:blip>
            <a:stretch>
              <a:fillRect/>
            </a:stretch>
          </p:blipFill>
          <p:spPr>
            <a:xfrm rot="-2700000">
              <a:off x="696875" y="3795246"/>
              <a:ext cx="152400" cy="1150374"/>
            </a:xfrm>
            <a:prstGeom prst="rect">
              <a:avLst/>
            </a:prstGeom>
            <a:noFill/>
            <a:ln>
              <a:noFill/>
            </a:ln>
          </p:spPr>
        </p:pic>
        <p:pic>
          <p:nvPicPr>
            <p:cNvPr id="9" name="Google Shape;56;p5">
              <a:extLst>
                <a:ext uri="{FF2B5EF4-FFF2-40B4-BE49-F238E27FC236}">
                  <a16:creationId xmlns:a16="http://schemas.microsoft.com/office/drawing/2014/main" id="{C3167502-80D2-40E6-8C1B-8213491E1662}"/>
                </a:ext>
              </a:extLst>
            </p:cNvPr>
            <p:cNvPicPr preferRelativeResize="0"/>
            <p:nvPr/>
          </p:nvPicPr>
          <p:blipFill>
            <a:blip r:embed="rId2">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93156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88356" y="406567"/>
            <a:ext cx="6014856" cy="6034812"/>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a:spLocks noGrp="1"/>
          </p:cNvSpPr>
          <p:nvPr>
            <p:ph type="ctrTitle"/>
          </p:nvPr>
        </p:nvSpPr>
        <p:spPr>
          <a:xfrm>
            <a:off x="3716833" y="2655767"/>
            <a:ext cx="4762800" cy="1546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grpSp>
        <p:nvGrpSpPr>
          <p:cNvPr id="17" name="Google Shape;17;p2"/>
          <p:cNvGrpSpPr/>
          <p:nvPr/>
        </p:nvGrpSpPr>
        <p:grpSpPr>
          <a:xfrm>
            <a:off x="5810219" y="4980252"/>
            <a:ext cx="571133" cy="571373"/>
            <a:chOff x="1191725" y="238125"/>
            <a:chExt cx="5236550" cy="5238750"/>
          </a:xfrm>
        </p:grpSpPr>
        <p:sp>
          <p:nvSpPr>
            <p:cNvPr id="18" name="Google Shape;18;p2"/>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9" name="Google Shape;19;p2"/>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0" name="Google Shape;20;p2"/>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1" name="Google Shape;21;p2"/>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2" name="Google Shape;22;p2"/>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Tree>
    <p:extLst>
      <p:ext uri="{BB962C8B-B14F-4D97-AF65-F5344CB8AC3E}">
        <p14:creationId xmlns:p14="http://schemas.microsoft.com/office/powerpoint/2010/main" val="1349896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reserve="1" userDrawn="1">
  <p:cSld name="Title_plain">
    <p:spTree>
      <p:nvGrpSpPr>
        <p:cNvPr id="1" name="Shape 9"/>
        <p:cNvGrpSpPr/>
        <p:nvPr/>
      </p:nvGrpSpPr>
      <p:grpSpPr>
        <a:xfrm>
          <a:off x="0" y="0"/>
          <a:ext cx="0" cy="0"/>
          <a:chOff x="0" y="0"/>
          <a:chExt cx="0" cy="0"/>
        </a:xfrm>
      </p:grpSpPr>
      <p:grpSp>
        <p:nvGrpSpPr>
          <p:cNvPr id="10" name="Google Shape;10;p2"/>
          <p:cNvGrpSpPr/>
          <p:nvPr/>
        </p:nvGrpSpPr>
        <p:grpSpPr>
          <a:xfrm>
            <a:off x="3088356" y="406567"/>
            <a:ext cx="6014856" cy="6034812"/>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Tree>
    <p:extLst>
      <p:ext uri="{BB962C8B-B14F-4D97-AF65-F5344CB8AC3E}">
        <p14:creationId xmlns:p14="http://schemas.microsoft.com/office/powerpoint/2010/main" val="1832494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reserve="1" userDrawn="1">
  <p:cSld name="Title_plain">
    <p:spTree>
      <p:nvGrpSpPr>
        <p:cNvPr id="1" name="Shape 9"/>
        <p:cNvGrpSpPr/>
        <p:nvPr/>
      </p:nvGrpSpPr>
      <p:grpSpPr>
        <a:xfrm>
          <a:off x="0" y="0"/>
          <a:ext cx="0" cy="0"/>
          <a:chOff x="0" y="0"/>
          <a:chExt cx="0" cy="0"/>
        </a:xfrm>
      </p:grpSpPr>
      <p:grpSp>
        <p:nvGrpSpPr>
          <p:cNvPr id="8" name="Google Shape;51;p5">
            <a:extLst>
              <a:ext uri="{FF2B5EF4-FFF2-40B4-BE49-F238E27FC236}">
                <a16:creationId xmlns:a16="http://schemas.microsoft.com/office/drawing/2014/main" id="{90769999-2DB5-40B0-8AC5-DA3565D6A474}"/>
              </a:ext>
            </a:extLst>
          </p:cNvPr>
          <p:cNvGrpSpPr/>
          <p:nvPr userDrawn="1"/>
        </p:nvGrpSpPr>
        <p:grpSpPr>
          <a:xfrm>
            <a:off x="416634" y="406567"/>
            <a:ext cx="11358812" cy="6034812"/>
            <a:chOff x="312475" y="304925"/>
            <a:chExt cx="8519109" cy="4526109"/>
          </a:xfrm>
        </p:grpSpPr>
        <p:sp>
          <p:nvSpPr>
            <p:cNvPr id="9" name="Google Shape;52;p5">
              <a:extLst>
                <a:ext uri="{FF2B5EF4-FFF2-40B4-BE49-F238E27FC236}">
                  <a16:creationId xmlns:a16="http://schemas.microsoft.com/office/drawing/2014/main" id="{1C43BA43-24A4-4433-846A-B028AF6E784E}"/>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53;p5">
              <a:extLst>
                <a:ext uri="{FF2B5EF4-FFF2-40B4-BE49-F238E27FC236}">
                  <a16:creationId xmlns:a16="http://schemas.microsoft.com/office/drawing/2014/main" id="{79EEB8B7-9AC6-42C7-AE9F-E0587C637ACE}"/>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7" name="Google Shape;54;p5">
              <a:extLst>
                <a:ext uri="{FF2B5EF4-FFF2-40B4-BE49-F238E27FC236}">
                  <a16:creationId xmlns:a16="http://schemas.microsoft.com/office/drawing/2014/main" id="{6E4D0753-BA97-419B-9AD6-00691F399583}"/>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8" name="Google Shape;55;p5">
              <a:extLst>
                <a:ext uri="{FF2B5EF4-FFF2-40B4-BE49-F238E27FC236}">
                  <a16:creationId xmlns:a16="http://schemas.microsoft.com/office/drawing/2014/main" id="{88049FFB-8A45-40AE-84F2-7EF22E07C929}"/>
                </a:ext>
              </a:extLst>
            </p:cNvPr>
            <p:cNvPicPr preferRelativeResize="0"/>
            <p:nvPr/>
          </p:nvPicPr>
          <p:blipFill>
            <a:blip r:embed="rId2">
              <a:alphaModFix/>
            </a:blip>
            <a:stretch>
              <a:fillRect/>
            </a:stretch>
          </p:blipFill>
          <p:spPr>
            <a:xfrm rot="-2700000">
              <a:off x="696875" y="3795246"/>
              <a:ext cx="152400" cy="1150374"/>
            </a:xfrm>
            <a:prstGeom prst="rect">
              <a:avLst/>
            </a:prstGeom>
            <a:noFill/>
            <a:ln>
              <a:noFill/>
            </a:ln>
          </p:spPr>
        </p:pic>
        <p:pic>
          <p:nvPicPr>
            <p:cNvPr id="19" name="Google Shape;56;p5">
              <a:extLst>
                <a:ext uri="{FF2B5EF4-FFF2-40B4-BE49-F238E27FC236}">
                  <a16:creationId xmlns:a16="http://schemas.microsoft.com/office/drawing/2014/main" id="{D34DFAE4-56B4-4B42-B05C-D40C259FFADE}"/>
                </a:ext>
              </a:extLst>
            </p:cNvPr>
            <p:cNvPicPr preferRelativeResize="0"/>
            <p:nvPr/>
          </p:nvPicPr>
          <p:blipFill>
            <a:blip r:embed="rId2">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20989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3088356" y="406567"/>
            <a:ext cx="6014856" cy="6034812"/>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30" name="Google Shape;30;p3"/>
          <p:cNvSpPr txBox="1">
            <a:spLocks noGrp="1"/>
          </p:cNvSpPr>
          <p:nvPr>
            <p:ph type="ctrTitle"/>
          </p:nvPr>
        </p:nvSpPr>
        <p:spPr>
          <a:xfrm>
            <a:off x="3726900" y="2225133"/>
            <a:ext cx="4738000" cy="1546400"/>
          </a:xfrm>
          <a:prstGeom prst="rect">
            <a:avLst/>
          </a:prstGeom>
        </p:spPr>
        <p:txBody>
          <a:bodyPr spcFirstLastPara="1" wrap="square" lIns="0" tIns="0" rIns="0" bIns="0"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1" name="Google Shape;31;p3"/>
          <p:cNvSpPr txBox="1">
            <a:spLocks noGrp="1"/>
          </p:cNvSpPr>
          <p:nvPr>
            <p:ph type="subTitle" idx="1"/>
          </p:nvPr>
        </p:nvSpPr>
        <p:spPr>
          <a:xfrm>
            <a:off x="3726900" y="3930861"/>
            <a:ext cx="4738000" cy="3972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2133">
                <a:solidFill>
                  <a:srgbClr val="B0C6D3"/>
                </a:solidFill>
              </a:defRPr>
            </a:lvl1pPr>
            <a:lvl2pPr lvl="1" algn="ctr" rtl="0">
              <a:spcBef>
                <a:spcPts val="0"/>
              </a:spcBef>
              <a:spcAft>
                <a:spcPts val="0"/>
              </a:spcAft>
              <a:buSzPts val="1600"/>
              <a:buNone/>
              <a:defRPr sz="2133">
                <a:solidFill>
                  <a:srgbClr val="B0C6D3"/>
                </a:solidFill>
              </a:defRPr>
            </a:lvl2pPr>
            <a:lvl3pPr lvl="2" algn="ctr" rtl="0">
              <a:spcBef>
                <a:spcPts val="0"/>
              </a:spcBef>
              <a:spcAft>
                <a:spcPts val="0"/>
              </a:spcAft>
              <a:buSzPts val="1600"/>
              <a:buNone/>
              <a:defRPr sz="2133">
                <a:solidFill>
                  <a:srgbClr val="B0C6D3"/>
                </a:solidFill>
              </a:defRPr>
            </a:lvl3pPr>
            <a:lvl4pPr lvl="3" algn="ctr" rtl="0">
              <a:spcBef>
                <a:spcPts val="0"/>
              </a:spcBef>
              <a:spcAft>
                <a:spcPts val="0"/>
              </a:spcAft>
              <a:buSzPts val="1600"/>
              <a:buNone/>
              <a:defRPr sz="2133">
                <a:solidFill>
                  <a:srgbClr val="B0C6D3"/>
                </a:solidFill>
              </a:defRPr>
            </a:lvl4pPr>
            <a:lvl5pPr lvl="4" algn="ctr" rtl="0">
              <a:spcBef>
                <a:spcPts val="0"/>
              </a:spcBef>
              <a:spcAft>
                <a:spcPts val="0"/>
              </a:spcAft>
              <a:buSzPts val="1600"/>
              <a:buNone/>
              <a:defRPr sz="2133">
                <a:solidFill>
                  <a:srgbClr val="B0C6D3"/>
                </a:solidFill>
              </a:defRPr>
            </a:lvl5pPr>
            <a:lvl6pPr lvl="5" algn="ctr" rtl="0">
              <a:spcBef>
                <a:spcPts val="0"/>
              </a:spcBef>
              <a:spcAft>
                <a:spcPts val="0"/>
              </a:spcAft>
              <a:buSzPts val="1600"/>
              <a:buNone/>
              <a:defRPr sz="2133">
                <a:solidFill>
                  <a:srgbClr val="B0C6D3"/>
                </a:solidFill>
              </a:defRPr>
            </a:lvl6pPr>
            <a:lvl7pPr lvl="6" algn="ctr" rtl="0">
              <a:spcBef>
                <a:spcPts val="0"/>
              </a:spcBef>
              <a:spcAft>
                <a:spcPts val="0"/>
              </a:spcAft>
              <a:buSzPts val="1600"/>
              <a:buNone/>
              <a:defRPr sz="2133">
                <a:solidFill>
                  <a:srgbClr val="B0C6D3"/>
                </a:solidFill>
              </a:defRPr>
            </a:lvl7pPr>
            <a:lvl8pPr lvl="7" algn="ctr" rtl="0">
              <a:spcBef>
                <a:spcPts val="0"/>
              </a:spcBef>
              <a:spcAft>
                <a:spcPts val="0"/>
              </a:spcAft>
              <a:buSzPts val="1600"/>
              <a:buNone/>
              <a:defRPr sz="2133">
                <a:solidFill>
                  <a:srgbClr val="B0C6D3"/>
                </a:solidFill>
              </a:defRPr>
            </a:lvl8pPr>
            <a:lvl9pPr lvl="8" algn="ctr" rtl="0">
              <a:spcBef>
                <a:spcPts val="0"/>
              </a:spcBef>
              <a:spcAft>
                <a:spcPts val="0"/>
              </a:spcAft>
              <a:buSzPts val="1600"/>
              <a:buNone/>
              <a:defRPr sz="2133">
                <a:solidFill>
                  <a:srgbClr val="B0C6D3"/>
                </a:solidFill>
              </a:defRPr>
            </a:lvl9pPr>
          </a:lstStyle>
          <a:p>
            <a:r>
              <a:rPr lang="en-US"/>
              <a:t>Click to edit Master subtitle style</a:t>
            </a:r>
            <a:endParaRPr/>
          </a:p>
        </p:txBody>
      </p:sp>
      <p:grpSp>
        <p:nvGrpSpPr>
          <p:cNvPr id="32" name="Google Shape;32;p3"/>
          <p:cNvGrpSpPr/>
          <p:nvPr/>
        </p:nvGrpSpPr>
        <p:grpSpPr>
          <a:xfrm>
            <a:off x="5810219" y="4980252"/>
            <a:ext cx="571133" cy="571373"/>
            <a:chOff x="1191725" y="238125"/>
            <a:chExt cx="5236550" cy="5238750"/>
          </a:xfrm>
        </p:grpSpPr>
        <p:sp>
          <p:nvSpPr>
            <p:cNvPr id="33" name="Google Shape;33;p3"/>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4" name="Google Shape;34;p3"/>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5" name="Google Shape;35;p3"/>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6" name="Google Shape;36;p3"/>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7" name="Google Shape;37;p3"/>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Tree>
    <p:extLst>
      <p:ext uri="{BB962C8B-B14F-4D97-AF65-F5344CB8AC3E}">
        <p14:creationId xmlns:p14="http://schemas.microsoft.com/office/powerpoint/2010/main" val="2149208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reserve="1" userDrawn="1">
  <p:cSld name="Subtitle_plain">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3088356" y="406567"/>
            <a:ext cx="6014856" cy="6034812"/>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Tree>
    <p:extLst>
      <p:ext uri="{BB962C8B-B14F-4D97-AF65-F5344CB8AC3E}">
        <p14:creationId xmlns:p14="http://schemas.microsoft.com/office/powerpoint/2010/main" val="265351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reserve="1" userDrawn="1">
  <p:cSld name="Subtitle_plain2">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8" name="Google Shape;51;p5">
            <a:extLst>
              <a:ext uri="{FF2B5EF4-FFF2-40B4-BE49-F238E27FC236}">
                <a16:creationId xmlns:a16="http://schemas.microsoft.com/office/drawing/2014/main" id="{B6321987-4AC3-4F32-93AD-3BC50E16B003}"/>
              </a:ext>
            </a:extLst>
          </p:cNvPr>
          <p:cNvGrpSpPr/>
          <p:nvPr userDrawn="1"/>
        </p:nvGrpSpPr>
        <p:grpSpPr>
          <a:xfrm>
            <a:off x="416634" y="406567"/>
            <a:ext cx="11358812" cy="6034812"/>
            <a:chOff x="312475" y="304925"/>
            <a:chExt cx="8519109" cy="4526109"/>
          </a:xfrm>
        </p:grpSpPr>
        <p:sp>
          <p:nvSpPr>
            <p:cNvPr id="9" name="Google Shape;52;p5">
              <a:extLst>
                <a:ext uri="{FF2B5EF4-FFF2-40B4-BE49-F238E27FC236}">
                  <a16:creationId xmlns:a16="http://schemas.microsoft.com/office/drawing/2014/main" id="{2B7DA6E6-0A16-4518-9920-A92C7DED383E}"/>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53;p5">
              <a:extLst>
                <a:ext uri="{FF2B5EF4-FFF2-40B4-BE49-F238E27FC236}">
                  <a16:creationId xmlns:a16="http://schemas.microsoft.com/office/drawing/2014/main" id="{01447A0B-30B2-4102-90E0-FFCE0B63E89A}"/>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1" name="Google Shape;54;p5">
              <a:extLst>
                <a:ext uri="{FF2B5EF4-FFF2-40B4-BE49-F238E27FC236}">
                  <a16:creationId xmlns:a16="http://schemas.microsoft.com/office/drawing/2014/main" id="{DE69DC91-FB31-44CC-A869-B20E227303E0}"/>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 name="Google Shape;55;p5">
              <a:extLst>
                <a:ext uri="{FF2B5EF4-FFF2-40B4-BE49-F238E27FC236}">
                  <a16:creationId xmlns:a16="http://schemas.microsoft.com/office/drawing/2014/main" id="{F6859DCE-4C86-402F-85B4-6FD978F7AB41}"/>
                </a:ext>
              </a:extLst>
            </p:cNvPr>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3" name="Google Shape;56;p5">
              <a:extLst>
                <a:ext uri="{FF2B5EF4-FFF2-40B4-BE49-F238E27FC236}">
                  <a16:creationId xmlns:a16="http://schemas.microsoft.com/office/drawing/2014/main" id="{6989FB56-30F2-43BF-9056-76B36E74744F}"/>
                </a:ext>
              </a:extLst>
            </p:cNvPr>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18006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4"/>
          <p:cNvGrpSpPr/>
          <p:nvPr/>
        </p:nvGrpSpPr>
        <p:grpSpPr>
          <a:xfrm>
            <a:off x="3088356" y="406567"/>
            <a:ext cx="6014856" cy="6034812"/>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a:spLocks noGrp="1"/>
          </p:cNvSpPr>
          <p:nvPr>
            <p:ph type="body" idx="1"/>
          </p:nvPr>
        </p:nvSpPr>
        <p:spPr>
          <a:xfrm>
            <a:off x="4012933" y="1583200"/>
            <a:ext cx="4166000" cy="3691600"/>
          </a:xfrm>
          <a:prstGeom prst="rect">
            <a:avLst/>
          </a:prstGeom>
        </p:spPr>
        <p:txBody>
          <a:bodyPr spcFirstLastPara="1" wrap="square" lIns="0" tIns="0" rIns="0" bIns="0" anchor="ctr" anchorCtr="0">
            <a:noAutofit/>
          </a:bodyPr>
          <a:lstStyle>
            <a:lvl1pPr marL="609585" lvl="0" indent="-457189" algn="ctr" rtl="0">
              <a:spcBef>
                <a:spcPts val="800"/>
              </a:spcBef>
              <a:spcAft>
                <a:spcPts val="0"/>
              </a:spcAft>
              <a:buSzPts val="1800"/>
              <a:buFont typeface="Libre Baskerville"/>
              <a:buChar char="➢"/>
              <a:defRPr sz="2400" i="1">
                <a:latin typeface="Libre Baskerville"/>
                <a:ea typeface="Libre Baskerville"/>
                <a:cs typeface="Libre Baskerville"/>
                <a:sym typeface="Libre Baskerville"/>
              </a:defRPr>
            </a:lvl1pPr>
            <a:lvl2pPr marL="1219170" lvl="1"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2pPr>
            <a:lvl3pPr marL="1828754" lvl="2"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3pPr>
            <a:lvl4pPr marL="2438339" lvl="3"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4pPr>
            <a:lvl5pPr marL="3047924" lvl="4"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5pPr>
            <a:lvl6pPr marL="3657509" lvl="5"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6pPr>
            <a:lvl7pPr marL="4267093" lvl="6"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7pPr>
            <a:lvl8pPr marL="4876678" lvl="7"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8pPr>
            <a:lvl9pPr marL="5486263" lvl="8" indent="-457189" algn="ctr">
              <a:spcBef>
                <a:spcPts val="0"/>
              </a:spcBef>
              <a:spcAft>
                <a:spcPts val="0"/>
              </a:spcAft>
              <a:buSzPts val="1800"/>
              <a:buFont typeface="Libre Baskerville"/>
              <a:buChar char="￫"/>
              <a:defRPr sz="2400" i="1">
                <a:latin typeface="Libre Baskerville"/>
                <a:ea typeface="Libre Baskerville"/>
                <a:cs typeface="Libre Baskerville"/>
                <a:sym typeface="Libre Baskerville"/>
              </a:defRPr>
            </a:lvl9pPr>
          </a:lstStyle>
          <a:p>
            <a:pPr lvl="0"/>
            <a:r>
              <a:rPr lang="en-US"/>
              <a:t>Click to edit Master text styles</a:t>
            </a:r>
          </a:p>
        </p:txBody>
      </p:sp>
      <p:sp>
        <p:nvSpPr>
          <p:cNvPr id="47" name="Google Shape;47;p4"/>
          <p:cNvSpPr txBox="1"/>
          <p:nvPr/>
        </p:nvSpPr>
        <p:spPr>
          <a:xfrm>
            <a:off x="4791200" y="838625"/>
            <a:ext cx="26096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rgbClr val="B0C6D3"/>
                </a:solidFill>
                <a:latin typeface="Frank Ruhl Libre"/>
                <a:ea typeface="Frank Ruhl Libre"/>
                <a:cs typeface="Frank Ruhl Libre"/>
                <a:sym typeface="Frank Ruhl Libre"/>
              </a:rPr>
              <a:t>“</a:t>
            </a:r>
            <a:endParaRPr sz="9600">
              <a:solidFill>
                <a:srgbClr val="B0C6D3"/>
              </a:solidFill>
              <a:latin typeface="Frank Ruhl Libre"/>
              <a:ea typeface="Frank Ruhl Libre"/>
              <a:cs typeface="Frank Ruhl Libre"/>
              <a:sym typeface="Frank Ruhl Libre"/>
            </a:endParaRPr>
          </a:p>
        </p:txBody>
      </p:sp>
      <p:sp>
        <p:nvSpPr>
          <p:cNvPr id="48" name="Google Shape;48;p4"/>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832515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2"/>
          <p:cNvSpPr>
            <a:spLocks noGrp="1"/>
          </p:cNvSpPr>
          <p:nvPr>
            <p:ph type="ftr" sz="quarter" idx="3"/>
          </p:nvPr>
        </p:nvSpPr>
        <p:spPr>
          <a:xfrm>
            <a:off x="-1" y="6378498"/>
            <a:ext cx="4192860" cy="477715"/>
          </a:xfrm>
          <a:prstGeom prst="rect">
            <a:avLst/>
          </a:prstGeom>
        </p:spPr>
        <p:txBody>
          <a:bodyPr anchor="ctr"/>
          <a:lstStyle>
            <a:lvl1pPr>
              <a:defRPr sz="1400" b="1">
                <a:latin typeface="Calibri" panose="020F0502020204030204" pitchFamily="34" charset="0"/>
              </a:defRPr>
            </a:lvl1pPr>
          </a:lstStyle>
          <a:p>
            <a:endParaRPr lang="en-SG" dirty="0"/>
          </a:p>
        </p:txBody>
      </p:sp>
      <p:sp>
        <p:nvSpPr>
          <p:cNvPr id="9"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476416380"/>
      </p:ext>
    </p:extLst>
  </p:cSld>
  <p:clrMap bg1="lt1" tx1="dk1" bg2="lt2" tx2="dk2" accent1="accent1" accent2="accent2" accent3="accent3" accent4="accent4" accent5="accent5" accent6="accent6" hlink="hlink" folHlink="folHlink"/>
  <p:sldLayoutIdLst>
    <p:sldLayoutId id="2147483706" r:id="rId1"/>
    <p:sldLayoutId id="2147483707" r:id="rId2"/>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7600" y="823167"/>
            <a:ext cx="9516800" cy="7316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1pPr>
            <a:lvl2pPr lvl="1"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2pPr>
            <a:lvl3pPr lvl="2"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3pPr>
            <a:lvl4pPr lvl="3"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4pPr>
            <a:lvl5pPr lvl="4"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5pPr>
            <a:lvl6pPr lvl="5"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6pPr>
            <a:lvl7pPr lvl="6"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7pPr>
            <a:lvl8pPr lvl="7"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8pPr>
            <a:lvl9pPr lvl="8"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337600" y="2084967"/>
            <a:ext cx="9516800" cy="36804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5730200" y="6126367"/>
            <a:ext cx="731600" cy="731600"/>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600">
                <a:solidFill>
                  <a:srgbClr val="FFFFFF"/>
                </a:solidFill>
                <a:latin typeface="Frank Ruhl Libre Medium"/>
                <a:ea typeface="Frank Ruhl Libre Medium"/>
                <a:cs typeface="Frank Ruhl Libre Medium"/>
                <a:sym typeface="Frank Ruhl Libre Medium"/>
              </a:defRPr>
            </a:lvl1pPr>
            <a:lvl2pPr lvl="1" algn="ctr">
              <a:buNone/>
              <a:defRPr sz="1600">
                <a:solidFill>
                  <a:srgbClr val="FFFFFF"/>
                </a:solidFill>
                <a:latin typeface="Frank Ruhl Libre Medium"/>
                <a:ea typeface="Frank Ruhl Libre Medium"/>
                <a:cs typeface="Frank Ruhl Libre Medium"/>
                <a:sym typeface="Frank Ruhl Libre Medium"/>
              </a:defRPr>
            </a:lvl2pPr>
            <a:lvl3pPr lvl="2" algn="ctr">
              <a:buNone/>
              <a:defRPr sz="1600">
                <a:solidFill>
                  <a:srgbClr val="FFFFFF"/>
                </a:solidFill>
                <a:latin typeface="Frank Ruhl Libre Medium"/>
                <a:ea typeface="Frank Ruhl Libre Medium"/>
                <a:cs typeface="Frank Ruhl Libre Medium"/>
                <a:sym typeface="Frank Ruhl Libre Medium"/>
              </a:defRPr>
            </a:lvl3pPr>
            <a:lvl4pPr lvl="3" algn="ctr">
              <a:buNone/>
              <a:defRPr sz="1600">
                <a:solidFill>
                  <a:srgbClr val="FFFFFF"/>
                </a:solidFill>
                <a:latin typeface="Frank Ruhl Libre Medium"/>
                <a:ea typeface="Frank Ruhl Libre Medium"/>
                <a:cs typeface="Frank Ruhl Libre Medium"/>
                <a:sym typeface="Frank Ruhl Libre Medium"/>
              </a:defRPr>
            </a:lvl4pPr>
            <a:lvl5pPr lvl="4" algn="ctr">
              <a:buNone/>
              <a:defRPr sz="1600">
                <a:solidFill>
                  <a:srgbClr val="FFFFFF"/>
                </a:solidFill>
                <a:latin typeface="Frank Ruhl Libre Medium"/>
                <a:ea typeface="Frank Ruhl Libre Medium"/>
                <a:cs typeface="Frank Ruhl Libre Medium"/>
                <a:sym typeface="Frank Ruhl Libre Medium"/>
              </a:defRPr>
            </a:lvl5pPr>
            <a:lvl6pPr lvl="5" algn="ctr">
              <a:buNone/>
              <a:defRPr sz="1600">
                <a:solidFill>
                  <a:srgbClr val="FFFFFF"/>
                </a:solidFill>
                <a:latin typeface="Frank Ruhl Libre Medium"/>
                <a:ea typeface="Frank Ruhl Libre Medium"/>
                <a:cs typeface="Frank Ruhl Libre Medium"/>
                <a:sym typeface="Frank Ruhl Libre Medium"/>
              </a:defRPr>
            </a:lvl6pPr>
            <a:lvl7pPr lvl="6" algn="ctr">
              <a:buNone/>
              <a:defRPr sz="1600">
                <a:solidFill>
                  <a:srgbClr val="FFFFFF"/>
                </a:solidFill>
                <a:latin typeface="Frank Ruhl Libre Medium"/>
                <a:ea typeface="Frank Ruhl Libre Medium"/>
                <a:cs typeface="Frank Ruhl Libre Medium"/>
                <a:sym typeface="Frank Ruhl Libre Medium"/>
              </a:defRPr>
            </a:lvl7pPr>
            <a:lvl8pPr lvl="7" algn="ctr">
              <a:buNone/>
              <a:defRPr sz="1600">
                <a:solidFill>
                  <a:srgbClr val="FFFFFF"/>
                </a:solidFill>
                <a:latin typeface="Frank Ruhl Libre Medium"/>
                <a:ea typeface="Frank Ruhl Libre Medium"/>
                <a:cs typeface="Frank Ruhl Libre Medium"/>
                <a:sym typeface="Frank Ruhl Libre Medium"/>
              </a:defRPr>
            </a:lvl8pPr>
            <a:lvl9pPr lvl="8" algn="ctr">
              <a:buNone/>
              <a:defRPr sz="1600">
                <a:solidFill>
                  <a:srgbClr val="FFFFFF"/>
                </a:solidFill>
                <a:latin typeface="Frank Ruhl Libre Medium"/>
                <a:ea typeface="Frank Ruhl Libre Medium"/>
                <a:cs typeface="Frank Ruhl Libre Medium"/>
                <a:sym typeface="Frank Ruhl Libre Medium"/>
              </a:defRPr>
            </a:lvl9pPr>
          </a:lstStyle>
          <a:p>
            <a:fld id="{5FCC645B-86CC-425F-B239-DD17BDC3FAB8}" type="slidenum">
              <a:rPr lang="en-SG" smtClean="0"/>
              <a:pPr/>
              <a:t>‹#›</a:t>
            </a:fld>
            <a:endParaRPr lang="en-SG" dirty="0"/>
          </a:p>
        </p:txBody>
      </p:sp>
      <p:sp>
        <p:nvSpPr>
          <p:cNvPr id="3" name="Rectangle 2">
            <a:extLst>
              <a:ext uri="{FF2B5EF4-FFF2-40B4-BE49-F238E27FC236}">
                <a16:creationId xmlns:a16="http://schemas.microsoft.com/office/drawing/2014/main" id="{9A0D3C63-2A94-46AF-A198-8DB5F56E98D2}"/>
              </a:ext>
            </a:extLst>
          </p:cNvPr>
          <p:cNvSpPr/>
          <p:nvPr userDrawn="1"/>
        </p:nvSpPr>
        <p:spPr>
          <a:xfrm>
            <a:off x="0" y="6492167"/>
            <a:ext cx="4808432" cy="369332"/>
          </a:xfrm>
          <a:prstGeom prst="rect">
            <a:avLst/>
          </a:prstGeom>
        </p:spPr>
        <p:txBody>
          <a:bodyPr wrap="none">
            <a:spAutoFit/>
          </a:bodyPr>
          <a:lstStyle/>
          <a:p>
            <a:r>
              <a:rPr lang="en-SG" dirty="0">
                <a:solidFill>
                  <a:schemeClr val="bg1"/>
                </a:solidFill>
              </a:rPr>
              <a:t>©SLA 2021 | Official (Closed) \ Non-Sensitive</a:t>
            </a:r>
          </a:p>
        </p:txBody>
      </p:sp>
    </p:spTree>
    <p:extLst>
      <p:ext uri="{BB962C8B-B14F-4D97-AF65-F5344CB8AC3E}">
        <p14:creationId xmlns:p14="http://schemas.microsoft.com/office/powerpoint/2010/main" val="2562118530"/>
      </p:ext>
    </p:extLst>
  </p:cSld>
  <p:clrMap bg1="lt1" tx1="dk1" bg2="dk2" tx2="lt2" accent1="accent1" accent2="accent2" accent3="accent3" accent4="accent4" accent5="accent5" accent6="accent6" hlink="hlink" folHlink="folHlink"/>
  <p:sldLayoutIdLst>
    <p:sldLayoutId id="2147483709" r:id="rId1"/>
    <p:sldLayoutId id="2147483731" r:id="rId2"/>
    <p:sldLayoutId id="2147483732" r:id="rId3"/>
    <p:sldLayoutId id="2147483710" r:id="rId4"/>
    <p:sldLayoutId id="2147483730" r:id="rId5"/>
    <p:sldLayoutId id="2147483735" r:id="rId6"/>
    <p:sldLayoutId id="2147483711" r:id="rId7"/>
    <p:sldLayoutId id="2147483729" r:id="rId8"/>
    <p:sldLayoutId id="2147483712" r:id="rId9"/>
    <p:sldLayoutId id="2147483728" r:id="rId10"/>
    <p:sldLayoutId id="2147483713" r:id="rId11"/>
    <p:sldLayoutId id="2147483727" r:id="rId12"/>
    <p:sldLayoutId id="2147483733" r:id="rId13"/>
    <p:sldLayoutId id="2147483714" r:id="rId14"/>
    <p:sldLayoutId id="2147483726" r:id="rId15"/>
    <p:sldLayoutId id="2147483715" r:id="rId16"/>
    <p:sldLayoutId id="2147483722" r:id="rId17"/>
    <p:sldLayoutId id="2147483716" r:id="rId18"/>
    <p:sldLayoutId id="2147483723" r:id="rId19"/>
    <p:sldLayoutId id="2147483718" r:id="rId20"/>
    <p:sldLayoutId id="2147483724" r:id="rId21"/>
    <p:sldLayoutId id="2147483719" r:id="rId22"/>
    <p:sldLayoutId id="2147483720" r:id="rId23"/>
    <p:sldLayoutId id="2147483725" r:id="rId24"/>
    <p:sldLayoutId id="2147483734" r:id="rId25"/>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16.jpeg"/><Relationship Id="rId5" Type="http://schemas.openxmlformats.org/officeDocument/2006/relationships/image" Target="../media/image1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hyperlink" Target="https://qgis.org/api/3.18/group__plugins.html" TargetMode="External"/><Relationship Id="rId3" Type="http://schemas.openxmlformats.org/officeDocument/2006/relationships/hyperlink" Target="https://qgis.org/api/3.18/group__core.html" TargetMode="External"/><Relationship Id="rId7" Type="http://schemas.openxmlformats.org/officeDocument/2006/relationships/hyperlink" Target="https://qgis.org/api/3.18/group__d.html"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hyperlink" Target="https://qgis.org/api/3.18/group__server.html" TargetMode="External"/><Relationship Id="rId5" Type="http://schemas.openxmlformats.org/officeDocument/2006/relationships/hyperlink" Target="https://qgis.org/api/3.18/group__analysis.html" TargetMode="External"/><Relationship Id="rId4" Type="http://schemas.openxmlformats.org/officeDocument/2006/relationships/hyperlink" Target="https://qgis.org/api/3.18/group__gui.html" TargetMode="External"/><Relationship Id="rId9" Type="http://schemas.openxmlformats.org/officeDocument/2006/relationships/hyperlink" Target="https://qgis.org/api/3.18/group__quick.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6.jpeg"/><Relationship Id="rId5" Type="http://schemas.openxmlformats.org/officeDocument/2006/relationships/image" Target="../media/image1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qgis.org/pyqgis/master/core/QgsGeometry.html#module-QgsGeometry"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hyperlink" Target="https://qgis.org/pyqgis/master/core/QgsDistanceArea.html#module-QgsDistanceArea" TargetMode="External"/><Relationship Id="rId4" Type="http://schemas.openxmlformats.org/officeDocument/2006/relationships/hyperlink" Target="https://qgis.org/pyqgis/master/core/QgsAbstractGeometry.html#module-QgsAbstractGeometr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hyperlink" Target="https://doc.qt.io/qt-5/qgraphicsview.html" TargetMode="External"/><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hyperlink" Target="https://geographicdata.science/book/intro.html" TargetMode="External"/><Relationship Id="rId3" Type="http://schemas.openxmlformats.org/officeDocument/2006/relationships/hyperlink" Target="https://docs.qgis.org/3.16/en/docs/pyqgis_developer_cookbook/index.html" TargetMode="External"/><Relationship Id="rId7" Type="http://schemas.openxmlformats.org/officeDocument/2006/relationships/hyperlink" Target="https://www.statsref.com/HTML/index.html"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hyperlink" Target="https://pysal.org/spreg/index.html" TargetMode="External"/><Relationship Id="rId5" Type="http://schemas.openxmlformats.org/officeDocument/2006/relationships/hyperlink" Target="https://splot.readthedocs.io/en/stable/index.html" TargetMode="External"/><Relationship Id="rId4" Type="http://schemas.openxmlformats.org/officeDocument/2006/relationships/hyperlink" Target="https://websitesetup.org/python-cheat-shee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44.xml"/><Relationship Id="rId1" Type="http://schemas.openxmlformats.org/officeDocument/2006/relationships/slideLayout" Target="../slideLayouts/slideLayout21.xml"/><Relationship Id="rId5" Type="http://schemas.openxmlformats.org/officeDocument/2006/relationships/image" Target="../media/image67.tiff"/><Relationship Id="rId4" Type="http://schemas.openxmlformats.org/officeDocument/2006/relationships/image" Target="../media/image66.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72.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tif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77.tiff"/><Relationship Id="rId7" Type="http://schemas.openxmlformats.org/officeDocument/2006/relationships/image" Target="../media/image81.tiff"/><Relationship Id="rId2" Type="http://schemas.openxmlformats.org/officeDocument/2006/relationships/notesSlide" Target="../notesSlides/notesSlide54.xml"/><Relationship Id="rId1" Type="http://schemas.openxmlformats.org/officeDocument/2006/relationships/slideLayout" Target="../slideLayouts/slideLayout21.xml"/><Relationship Id="rId6" Type="http://schemas.openxmlformats.org/officeDocument/2006/relationships/image" Target="../media/image80.tiff"/><Relationship Id="rId5" Type="http://schemas.openxmlformats.org/officeDocument/2006/relationships/image" Target="../media/image79.tiff"/><Relationship Id="rId4" Type="http://schemas.openxmlformats.org/officeDocument/2006/relationships/image" Target="../media/image78.tiff"/></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795735" y="990262"/>
            <a:ext cx="6009980" cy="2763560"/>
            <a:chOff x="557482" y="2063887"/>
            <a:chExt cx="5124086" cy="2356200"/>
          </a:xfrm>
        </p:grpSpPr>
        <p:pic>
          <p:nvPicPr>
            <p:cNvPr id="4" name="Picture 3"/>
            <p:cNvPicPr/>
            <p:nvPr/>
          </p:nvPicPr>
          <p:blipFill rotWithShape="1">
            <a:blip r:embed="rId2" cstate="screen">
              <a:extLst>
                <a:ext uri="{28A0092B-C50C-407E-A947-70E740481C1C}">
                  <a14:useLocalDpi xmlns:a14="http://schemas.microsoft.com/office/drawing/2010/main"/>
                </a:ext>
              </a:extLst>
            </a:blip>
            <a:srcRect/>
            <a:stretch/>
          </p:blipFill>
          <p:spPr bwMode="auto">
            <a:xfrm>
              <a:off x="1047837" y="2063887"/>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557482" y="3291728"/>
              <a:ext cx="5124086" cy="1128359"/>
            </a:xfrm>
            <a:prstGeom prst="rect">
              <a:avLst/>
            </a:prstGeom>
          </p:spPr>
          <p:txBody>
            <a:bodyPr wrap="none" anchor="ctr">
              <a:spAutoFit/>
            </a:bodyPr>
            <a:lstStyle/>
            <a:p>
              <a:pPr algn="ctr"/>
              <a:r>
                <a:rPr lang="en-SG" sz="80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cs typeface="Times New Roman" panose="02020603050405020304" pitchFamily="18" charset="0"/>
                </a:rPr>
                <a:t>Vanguard</a:t>
              </a:r>
            </a:p>
          </p:txBody>
        </p:sp>
      </p:grpSp>
      <p:sp>
        <p:nvSpPr>
          <p:cNvPr id="9" name="Rectangle 8"/>
          <p:cNvSpPr/>
          <p:nvPr/>
        </p:nvSpPr>
        <p:spPr>
          <a:xfrm>
            <a:off x="4533394" y="5110917"/>
            <a:ext cx="2534668" cy="707886"/>
          </a:xfrm>
          <a:prstGeom prst="rect">
            <a:avLst/>
          </a:prstGeom>
          <a:effectLst/>
        </p:spPr>
        <p:txBody>
          <a:bodyPr wrap="none" anchor="ctr">
            <a:spAutoFit/>
          </a:bodyPr>
          <a:lstStyle/>
          <a:p>
            <a:pPr algn="ctr"/>
            <a:r>
              <a:rPr lang="en-US" sz="4000" b="1" dirty="0">
                <a:ln w="6600">
                  <a:solidFill>
                    <a:schemeClr val="accent2"/>
                  </a:solidFill>
                  <a:prstDash val="solid"/>
                </a:ln>
                <a:solidFill>
                  <a:srgbClr val="FFFFFF"/>
                </a:solidFill>
                <a:effectLst>
                  <a:outerShdw dist="38100" dir="2700000" algn="tl" rotWithShape="0">
                    <a:schemeClr val="accent2"/>
                  </a:outerShdw>
                </a:effectLst>
                <a:latin typeface="Century Gothic" panose="020B0502020202020204" pitchFamily="34" charset="0"/>
                <a:cs typeface="Times New Roman" panose="02020603050405020304" pitchFamily="18" charset="0"/>
              </a:rPr>
              <a:t>Oct. 2021</a:t>
            </a:r>
            <a:endParaRPr lang="en-SG"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Rectangle 1">
            <a:extLst>
              <a:ext uri="{FF2B5EF4-FFF2-40B4-BE49-F238E27FC236}">
                <a16:creationId xmlns:a16="http://schemas.microsoft.com/office/drawing/2014/main" id="{A16A4AD0-6FFA-4BFA-9B6F-2A58A11FFE0C}"/>
              </a:ext>
            </a:extLst>
          </p:cNvPr>
          <p:cNvSpPr/>
          <p:nvPr/>
        </p:nvSpPr>
        <p:spPr>
          <a:xfrm>
            <a:off x="2208642" y="4018696"/>
            <a:ext cx="7774716" cy="523220"/>
          </a:xfrm>
          <a:prstGeom prst="rect">
            <a:avLst/>
          </a:prstGeom>
          <a:effectLst>
            <a:glow rad="63500">
              <a:schemeClr val="accent1">
                <a:alpha val="90000"/>
              </a:schemeClr>
            </a:glow>
          </a:effectLst>
        </p:spPr>
        <p:txBody>
          <a:bodyPr wrap="square">
            <a:spAutoFit/>
          </a:bodyPr>
          <a:lstStyle/>
          <a:p>
            <a:r>
              <a:rPr lang="en-US" sz="2800" b="1" dirty="0">
                <a:effectLst>
                  <a:glow rad="685800">
                    <a:schemeClr val="accent1">
                      <a:alpha val="40000"/>
                    </a:schemeClr>
                  </a:glow>
                </a:effectLst>
              </a:rPr>
              <a:t>Geospatial Analysis with QGIS &amp; Python</a:t>
            </a:r>
            <a:endParaRPr lang="en-SG" sz="2800" b="1" dirty="0">
              <a:effectLst>
                <a:glow rad="685800">
                  <a:schemeClr val="accent1">
                    <a:alpha val="40000"/>
                  </a:schemeClr>
                </a:glow>
              </a:effectLst>
            </a:endParaRPr>
          </a:p>
        </p:txBody>
      </p:sp>
    </p:spTree>
    <p:extLst>
      <p:ext uri="{BB962C8B-B14F-4D97-AF65-F5344CB8AC3E}">
        <p14:creationId xmlns:p14="http://schemas.microsoft.com/office/powerpoint/2010/main" val="2436724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2" y="1120676"/>
            <a:ext cx="7789727" cy="1446550"/>
          </a:xfrm>
          <a:prstGeom prst="rect">
            <a:avLst/>
          </a:prstGeom>
          <a:noFill/>
        </p:spPr>
        <p:txBody>
          <a:bodyPr wrap="square" rtlCol="0">
            <a:spAutoFit/>
          </a:bodyPr>
          <a:lstStyle/>
          <a:p>
            <a:r>
              <a:rPr lang="en-SG" sz="3200" u="sng" dirty="0">
                <a:latin typeface="Bahnschrift SemiLight SemiConde" panose="020B0502040204020203" pitchFamily="34" charset="0"/>
              </a:rPr>
              <a:t>Qt, PyQt, PyQGIS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2387599" y="2429005"/>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2387599" y="3824992"/>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2402648" y="5106383"/>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sp>
        <p:nvSpPr>
          <p:cNvPr id="2" name="Rectangle 1">
            <a:extLst>
              <a:ext uri="{FF2B5EF4-FFF2-40B4-BE49-F238E27FC236}">
                <a16:creationId xmlns:a16="http://schemas.microsoft.com/office/drawing/2014/main" id="{BB406D77-6D68-4CE9-AD95-0F3D9E84C354}"/>
              </a:ext>
            </a:extLst>
          </p:cNvPr>
          <p:cNvSpPr/>
          <p:nvPr/>
        </p:nvSpPr>
        <p:spPr>
          <a:xfrm>
            <a:off x="4294647" y="2263042"/>
            <a:ext cx="6096000" cy="923330"/>
          </a:xfrm>
          <a:prstGeom prst="rect">
            <a:avLst/>
          </a:prstGeom>
        </p:spPr>
        <p:txBody>
          <a:bodyPr>
            <a:spAutoFit/>
          </a:bodyPr>
          <a:lstStyle/>
          <a:p>
            <a:r>
              <a:rPr lang="en-US" dirty="0">
                <a:solidFill>
                  <a:srgbClr val="2C3E50"/>
                </a:solidFill>
                <a:latin typeface="Lato"/>
              </a:rPr>
              <a:t>QGIS is built using the Qt platform, which is a free and open-source widget toolkit for creating GUI and cross-platform applications (written in C++).</a:t>
            </a:r>
          </a:p>
        </p:txBody>
      </p:sp>
      <p:sp>
        <p:nvSpPr>
          <p:cNvPr id="11" name="Rectangle 10">
            <a:extLst>
              <a:ext uri="{FF2B5EF4-FFF2-40B4-BE49-F238E27FC236}">
                <a16:creationId xmlns:a16="http://schemas.microsoft.com/office/drawing/2014/main" id="{0B368A7A-7BD1-44B9-B204-0B08D1BC1362}"/>
              </a:ext>
            </a:extLst>
          </p:cNvPr>
          <p:cNvSpPr/>
          <p:nvPr/>
        </p:nvSpPr>
        <p:spPr>
          <a:xfrm>
            <a:off x="4294647" y="3715564"/>
            <a:ext cx="6096000" cy="646331"/>
          </a:xfrm>
          <a:prstGeom prst="rect">
            <a:avLst/>
          </a:prstGeom>
        </p:spPr>
        <p:txBody>
          <a:bodyPr>
            <a:spAutoFit/>
          </a:bodyPr>
          <a:lstStyle/>
          <a:p>
            <a:r>
              <a:rPr lang="en-US" dirty="0">
                <a:solidFill>
                  <a:srgbClr val="2C3E50"/>
                </a:solidFill>
                <a:latin typeface="Lato"/>
              </a:rPr>
              <a:t>PyQt is the Python interface to Qt. PyQt provides classes and functions to interact with Qt widgets.</a:t>
            </a:r>
          </a:p>
        </p:txBody>
      </p:sp>
      <p:sp>
        <p:nvSpPr>
          <p:cNvPr id="17" name="Rectangle 16">
            <a:extLst>
              <a:ext uri="{FF2B5EF4-FFF2-40B4-BE49-F238E27FC236}">
                <a16:creationId xmlns:a16="http://schemas.microsoft.com/office/drawing/2014/main" id="{E1147726-5196-42CE-AB13-EBCEB6E1749E}"/>
              </a:ext>
            </a:extLst>
          </p:cNvPr>
          <p:cNvSpPr/>
          <p:nvPr/>
        </p:nvSpPr>
        <p:spPr>
          <a:xfrm>
            <a:off x="4294647" y="5063809"/>
            <a:ext cx="6096000" cy="369332"/>
          </a:xfrm>
          <a:prstGeom prst="rect">
            <a:avLst/>
          </a:prstGeom>
        </p:spPr>
        <p:txBody>
          <a:bodyPr>
            <a:spAutoFit/>
          </a:bodyPr>
          <a:lstStyle/>
          <a:p>
            <a:r>
              <a:rPr lang="en-US" dirty="0">
                <a:solidFill>
                  <a:srgbClr val="2C3E50"/>
                </a:solidFill>
                <a:latin typeface="Lato"/>
              </a:rPr>
              <a:t>PyQGIS are Python APIs provided by QGIS. </a:t>
            </a:r>
          </a:p>
        </p:txBody>
      </p:sp>
    </p:spTree>
    <p:extLst>
      <p:ext uri="{BB962C8B-B14F-4D97-AF65-F5344CB8AC3E}">
        <p14:creationId xmlns:p14="http://schemas.microsoft.com/office/powerpoint/2010/main" val="76478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Integrate QGIS &amp; Python Libraries</a:t>
            </a:r>
          </a:p>
        </p:txBody>
      </p:sp>
      <p:sp>
        <p:nvSpPr>
          <p:cNvPr id="6" name="TextBox 5">
            <a:extLst>
              <a:ext uri="{FF2B5EF4-FFF2-40B4-BE49-F238E27FC236}">
                <a16:creationId xmlns:a16="http://schemas.microsoft.com/office/drawing/2014/main" id="{8D536467-8202-4DC6-8EA6-3EE2245472C9}"/>
              </a:ext>
            </a:extLst>
          </p:cNvPr>
          <p:cNvSpPr txBox="1"/>
          <p:nvPr/>
        </p:nvSpPr>
        <p:spPr>
          <a:xfrm>
            <a:off x="2757869" y="4803276"/>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7" name="TextBox 6">
            <a:extLst>
              <a:ext uri="{FF2B5EF4-FFF2-40B4-BE49-F238E27FC236}">
                <a16:creationId xmlns:a16="http://schemas.microsoft.com/office/drawing/2014/main" id="{9C62207F-6B55-48BC-92E9-A5586B09B9DA}"/>
              </a:ext>
            </a:extLst>
          </p:cNvPr>
          <p:cNvSpPr txBox="1"/>
          <p:nvPr/>
        </p:nvSpPr>
        <p:spPr>
          <a:xfrm>
            <a:off x="4398098" y="3312881"/>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8" name="TextBox 7">
            <a:extLst>
              <a:ext uri="{FF2B5EF4-FFF2-40B4-BE49-F238E27FC236}">
                <a16:creationId xmlns:a16="http://schemas.microsoft.com/office/drawing/2014/main" id="{17C28A39-27B2-4921-A289-08E946ABEAA4}"/>
              </a:ext>
            </a:extLst>
          </p:cNvPr>
          <p:cNvSpPr txBox="1"/>
          <p:nvPr/>
        </p:nvSpPr>
        <p:spPr>
          <a:xfrm>
            <a:off x="4398098" y="2626275"/>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pic>
        <p:nvPicPr>
          <p:cNvPr id="9" name="Picture 8">
            <a:extLst>
              <a:ext uri="{FF2B5EF4-FFF2-40B4-BE49-F238E27FC236}">
                <a16:creationId xmlns:a16="http://schemas.microsoft.com/office/drawing/2014/main" id="{2CFEE474-9644-420D-88AA-A6BEFFEB6E0D}"/>
              </a:ext>
            </a:extLst>
          </p:cNvPr>
          <p:cNvPicPr>
            <a:picLocks noChangeAspect="1"/>
          </p:cNvPicPr>
          <p:nvPr/>
        </p:nvPicPr>
        <p:blipFill rotWithShape="1">
          <a:blip r:embed="rId3"/>
          <a:srcRect b="5098"/>
          <a:stretch/>
        </p:blipFill>
        <p:spPr>
          <a:xfrm>
            <a:off x="1197378" y="2810941"/>
            <a:ext cx="2963132" cy="1581789"/>
          </a:xfrm>
          <a:prstGeom prst="rect">
            <a:avLst/>
          </a:prstGeom>
        </p:spPr>
      </p:pic>
      <p:pic>
        <p:nvPicPr>
          <p:cNvPr id="11" name="Picture 10">
            <a:extLst>
              <a:ext uri="{FF2B5EF4-FFF2-40B4-BE49-F238E27FC236}">
                <a16:creationId xmlns:a16="http://schemas.microsoft.com/office/drawing/2014/main" id="{F663C672-C5D4-4D1F-98BA-D61E7D8720C9}"/>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1718722" y="3281202"/>
            <a:ext cx="2185871" cy="751758"/>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4FFF6F42-4146-4D2E-BC73-22906C40455C}"/>
              </a:ext>
            </a:extLst>
          </p:cNvPr>
          <p:cNvSpPr txBox="1"/>
          <p:nvPr/>
        </p:nvSpPr>
        <p:spPr>
          <a:xfrm>
            <a:off x="995609" y="4806337"/>
            <a:ext cx="1682851" cy="369332"/>
          </a:xfrm>
          <a:prstGeom prst="rect">
            <a:avLst/>
          </a:prstGeom>
          <a:noFill/>
          <a:ln>
            <a:solidFill>
              <a:schemeClr val="tx1"/>
            </a:solidFill>
          </a:ln>
        </p:spPr>
        <p:txBody>
          <a:bodyPr wrap="square" rtlCol="0">
            <a:spAutoFit/>
          </a:bodyPr>
          <a:lstStyle/>
          <a:p>
            <a:pPr algn="ctr"/>
            <a:r>
              <a:rPr lang="en-US" dirty="0"/>
              <a:t>QGIS C++ Lib</a:t>
            </a:r>
            <a:endParaRPr lang="en-SG" dirty="0"/>
          </a:p>
        </p:txBody>
      </p:sp>
      <p:sp>
        <p:nvSpPr>
          <p:cNvPr id="14" name="TextBox 13">
            <a:extLst>
              <a:ext uri="{FF2B5EF4-FFF2-40B4-BE49-F238E27FC236}">
                <a16:creationId xmlns:a16="http://schemas.microsoft.com/office/drawing/2014/main" id="{D112C329-4FAC-4666-B491-00F754D1F668}"/>
              </a:ext>
            </a:extLst>
          </p:cNvPr>
          <p:cNvSpPr txBox="1"/>
          <p:nvPr/>
        </p:nvSpPr>
        <p:spPr>
          <a:xfrm>
            <a:off x="4398098" y="4051545"/>
            <a:ext cx="1697901" cy="369332"/>
          </a:xfrm>
          <a:prstGeom prst="rect">
            <a:avLst/>
          </a:prstGeom>
          <a:noFill/>
          <a:ln>
            <a:solidFill>
              <a:schemeClr val="tx1"/>
            </a:solidFill>
            <a:prstDash val="dash"/>
          </a:ln>
        </p:spPr>
        <p:txBody>
          <a:bodyPr wrap="square" rtlCol="0">
            <a:spAutoFit/>
          </a:bodyPr>
          <a:lstStyle/>
          <a:p>
            <a:pPr algn="ctr"/>
            <a:r>
              <a:rPr lang="en-US" dirty="0"/>
              <a:t>Python</a:t>
            </a:r>
            <a:endParaRPr lang="en-SG" dirty="0"/>
          </a:p>
        </p:txBody>
      </p:sp>
      <p:cxnSp>
        <p:nvCxnSpPr>
          <p:cNvPr id="18" name="Straight Arrow Connector 17">
            <a:extLst>
              <a:ext uri="{FF2B5EF4-FFF2-40B4-BE49-F238E27FC236}">
                <a16:creationId xmlns:a16="http://schemas.microsoft.com/office/drawing/2014/main" id="{BA0F6F83-2B79-4B35-AB09-B63F14D18C21}"/>
              </a:ext>
            </a:extLst>
          </p:cNvPr>
          <p:cNvCxnSpPr>
            <a:stCxn id="6" idx="0"/>
            <a:endCxn id="9" idx="2"/>
          </p:cNvCxnSpPr>
          <p:nvPr/>
        </p:nvCxnSpPr>
        <p:spPr>
          <a:xfrm flipH="1" flipV="1">
            <a:off x="2678944" y="4392730"/>
            <a:ext cx="927875" cy="41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D9ADFB-970F-4BCE-B92C-8B126FF5C546}"/>
              </a:ext>
            </a:extLst>
          </p:cNvPr>
          <p:cNvCxnSpPr>
            <a:stCxn id="13" idx="0"/>
            <a:endCxn id="9" idx="2"/>
          </p:cNvCxnSpPr>
          <p:nvPr/>
        </p:nvCxnSpPr>
        <p:spPr>
          <a:xfrm flipV="1">
            <a:off x="1837035" y="4392730"/>
            <a:ext cx="841909" cy="4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BDCE1A-4531-4F52-B45D-A88763F4BE2B}"/>
              </a:ext>
            </a:extLst>
          </p:cNvPr>
          <p:cNvCxnSpPr>
            <a:stCxn id="6" idx="3"/>
            <a:endCxn id="14" idx="2"/>
          </p:cNvCxnSpPr>
          <p:nvPr/>
        </p:nvCxnSpPr>
        <p:spPr>
          <a:xfrm flipV="1">
            <a:off x="4455769" y="4420877"/>
            <a:ext cx="791280" cy="567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30B067-846E-401D-83CA-F931420CA9CF}"/>
              </a:ext>
            </a:extLst>
          </p:cNvPr>
          <p:cNvCxnSpPr>
            <a:stCxn id="14" idx="0"/>
            <a:endCxn id="7" idx="2"/>
          </p:cNvCxnSpPr>
          <p:nvPr/>
        </p:nvCxnSpPr>
        <p:spPr>
          <a:xfrm flipV="1">
            <a:off x="5247049" y="3682213"/>
            <a:ext cx="0"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E0457B-5AAC-4136-BEA5-2A011DD2D2FA}"/>
              </a:ext>
            </a:extLst>
          </p:cNvPr>
          <p:cNvCxnSpPr>
            <a:endCxn id="8" idx="2"/>
          </p:cNvCxnSpPr>
          <p:nvPr/>
        </p:nvCxnSpPr>
        <p:spPr>
          <a:xfrm flipV="1">
            <a:off x="5239523" y="2995607"/>
            <a:ext cx="1" cy="433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66DE04-6696-4ED6-97F4-68BCAE6DCE13}"/>
              </a:ext>
            </a:extLst>
          </p:cNvPr>
          <p:cNvCxnSpPr>
            <a:stCxn id="8" idx="3"/>
          </p:cNvCxnSpPr>
          <p:nvPr/>
        </p:nvCxnSpPr>
        <p:spPr>
          <a:xfrm>
            <a:off x="6080949" y="2810941"/>
            <a:ext cx="1315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miley Face 30">
            <a:extLst>
              <a:ext uri="{FF2B5EF4-FFF2-40B4-BE49-F238E27FC236}">
                <a16:creationId xmlns:a16="http://schemas.microsoft.com/office/drawing/2014/main" id="{15418629-BABE-479F-A115-D6F060119697}"/>
              </a:ext>
            </a:extLst>
          </p:cNvPr>
          <p:cNvSpPr/>
          <p:nvPr/>
        </p:nvSpPr>
        <p:spPr>
          <a:xfrm>
            <a:off x="7461820" y="2485811"/>
            <a:ext cx="603960" cy="60396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 name="TextBox 31">
            <a:extLst>
              <a:ext uri="{FF2B5EF4-FFF2-40B4-BE49-F238E27FC236}">
                <a16:creationId xmlns:a16="http://schemas.microsoft.com/office/drawing/2014/main" id="{CDF8C7CC-9BBF-486C-894D-B7293707A288}"/>
              </a:ext>
            </a:extLst>
          </p:cNvPr>
          <p:cNvSpPr txBox="1"/>
          <p:nvPr/>
        </p:nvSpPr>
        <p:spPr>
          <a:xfrm>
            <a:off x="9209406" y="2485811"/>
            <a:ext cx="1697901" cy="369332"/>
          </a:xfrm>
          <a:prstGeom prst="rect">
            <a:avLst/>
          </a:prstGeom>
          <a:noFill/>
          <a:ln>
            <a:solidFill>
              <a:schemeClr val="tx1"/>
            </a:solidFill>
          </a:ln>
        </p:spPr>
        <p:txBody>
          <a:bodyPr wrap="square" rtlCol="0">
            <a:spAutoFit/>
          </a:bodyPr>
          <a:lstStyle/>
          <a:p>
            <a:pPr algn="ctr"/>
            <a:r>
              <a:rPr lang="en-US" dirty="0"/>
              <a:t>NumPy</a:t>
            </a:r>
            <a:endParaRPr lang="en-SG" dirty="0"/>
          </a:p>
        </p:txBody>
      </p:sp>
      <p:sp>
        <p:nvSpPr>
          <p:cNvPr id="33" name="TextBox 32">
            <a:extLst>
              <a:ext uri="{FF2B5EF4-FFF2-40B4-BE49-F238E27FC236}">
                <a16:creationId xmlns:a16="http://schemas.microsoft.com/office/drawing/2014/main" id="{1FBA143A-A761-4E19-ADF5-1C2F9BA921C6}"/>
              </a:ext>
            </a:extLst>
          </p:cNvPr>
          <p:cNvSpPr txBox="1"/>
          <p:nvPr/>
        </p:nvSpPr>
        <p:spPr>
          <a:xfrm>
            <a:off x="9209406" y="3175162"/>
            <a:ext cx="1697901" cy="369332"/>
          </a:xfrm>
          <a:prstGeom prst="rect">
            <a:avLst/>
          </a:prstGeom>
          <a:noFill/>
          <a:ln>
            <a:solidFill>
              <a:schemeClr val="tx1"/>
            </a:solidFill>
          </a:ln>
        </p:spPr>
        <p:txBody>
          <a:bodyPr wrap="square" rtlCol="0">
            <a:spAutoFit/>
          </a:bodyPr>
          <a:lstStyle/>
          <a:p>
            <a:pPr algn="ctr"/>
            <a:r>
              <a:rPr lang="en-US" dirty="0"/>
              <a:t>Pandas</a:t>
            </a:r>
            <a:endParaRPr lang="en-SG" dirty="0"/>
          </a:p>
        </p:txBody>
      </p:sp>
      <p:sp>
        <p:nvSpPr>
          <p:cNvPr id="34" name="TextBox 33">
            <a:extLst>
              <a:ext uri="{FF2B5EF4-FFF2-40B4-BE49-F238E27FC236}">
                <a16:creationId xmlns:a16="http://schemas.microsoft.com/office/drawing/2014/main" id="{9A7212D3-C390-45E3-A389-B1C51AA5870E}"/>
              </a:ext>
            </a:extLst>
          </p:cNvPr>
          <p:cNvSpPr txBox="1"/>
          <p:nvPr/>
        </p:nvSpPr>
        <p:spPr>
          <a:xfrm>
            <a:off x="9209406" y="3832708"/>
            <a:ext cx="1697901" cy="369332"/>
          </a:xfrm>
          <a:prstGeom prst="rect">
            <a:avLst/>
          </a:prstGeom>
          <a:noFill/>
          <a:ln>
            <a:solidFill>
              <a:schemeClr val="tx1"/>
            </a:solidFill>
          </a:ln>
        </p:spPr>
        <p:txBody>
          <a:bodyPr wrap="square" rtlCol="0">
            <a:spAutoFit/>
          </a:bodyPr>
          <a:lstStyle/>
          <a:p>
            <a:pPr algn="ctr"/>
            <a:r>
              <a:rPr lang="en-US" dirty="0"/>
              <a:t>SciPy</a:t>
            </a:r>
            <a:endParaRPr lang="en-SG" dirty="0"/>
          </a:p>
        </p:txBody>
      </p:sp>
      <p:sp>
        <p:nvSpPr>
          <p:cNvPr id="35" name="TextBox 34">
            <a:extLst>
              <a:ext uri="{FF2B5EF4-FFF2-40B4-BE49-F238E27FC236}">
                <a16:creationId xmlns:a16="http://schemas.microsoft.com/office/drawing/2014/main" id="{F10C0A28-E8B6-456F-828C-378491D96337}"/>
              </a:ext>
            </a:extLst>
          </p:cNvPr>
          <p:cNvSpPr txBox="1"/>
          <p:nvPr/>
        </p:nvSpPr>
        <p:spPr>
          <a:xfrm>
            <a:off x="9209405" y="4427611"/>
            <a:ext cx="1697901" cy="369332"/>
          </a:xfrm>
          <a:prstGeom prst="rect">
            <a:avLst/>
          </a:prstGeom>
          <a:noFill/>
          <a:ln>
            <a:solidFill>
              <a:schemeClr val="tx1"/>
            </a:solidFill>
          </a:ln>
        </p:spPr>
        <p:txBody>
          <a:bodyPr wrap="square" rtlCol="0">
            <a:spAutoFit/>
          </a:bodyPr>
          <a:lstStyle/>
          <a:p>
            <a:pPr algn="ctr"/>
            <a:r>
              <a:rPr lang="en-US" dirty="0"/>
              <a:t>Scikit-learn</a:t>
            </a:r>
            <a:endParaRPr lang="en-SG" dirty="0"/>
          </a:p>
        </p:txBody>
      </p:sp>
      <p:sp>
        <p:nvSpPr>
          <p:cNvPr id="36" name="TextBox 35">
            <a:extLst>
              <a:ext uri="{FF2B5EF4-FFF2-40B4-BE49-F238E27FC236}">
                <a16:creationId xmlns:a16="http://schemas.microsoft.com/office/drawing/2014/main" id="{7CD8D1C0-B94B-4C60-9BA0-17D3C983375B}"/>
              </a:ext>
            </a:extLst>
          </p:cNvPr>
          <p:cNvSpPr txBox="1"/>
          <p:nvPr/>
        </p:nvSpPr>
        <p:spPr>
          <a:xfrm>
            <a:off x="9209405" y="5085157"/>
            <a:ext cx="1697901" cy="369332"/>
          </a:xfrm>
          <a:prstGeom prst="rect">
            <a:avLst/>
          </a:prstGeom>
          <a:noFill/>
          <a:ln>
            <a:solidFill>
              <a:schemeClr val="tx1"/>
            </a:solidFill>
          </a:ln>
        </p:spPr>
        <p:txBody>
          <a:bodyPr wrap="square" rtlCol="0">
            <a:spAutoFit/>
          </a:bodyPr>
          <a:lstStyle/>
          <a:p>
            <a:pPr algn="ctr"/>
            <a:r>
              <a:rPr lang="en-US" dirty="0"/>
              <a:t>……</a:t>
            </a:r>
            <a:endParaRPr lang="en-SG" dirty="0"/>
          </a:p>
        </p:txBody>
      </p:sp>
      <p:sp>
        <p:nvSpPr>
          <p:cNvPr id="37" name="TextBox 36">
            <a:extLst>
              <a:ext uri="{FF2B5EF4-FFF2-40B4-BE49-F238E27FC236}">
                <a16:creationId xmlns:a16="http://schemas.microsoft.com/office/drawing/2014/main" id="{990AB8B7-AC5B-4D50-83CF-648C4ACE1AE6}"/>
              </a:ext>
            </a:extLst>
          </p:cNvPr>
          <p:cNvSpPr txBox="1"/>
          <p:nvPr/>
        </p:nvSpPr>
        <p:spPr>
          <a:xfrm>
            <a:off x="5416817" y="5552658"/>
            <a:ext cx="2045003" cy="369332"/>
          </a:xfrm>
          <a:prstGeom prst="rect">
            <a:avLst/>
          </a:prstGeom>
          <a:noFill/>
          <a:ln w="57150">
            <a:solidFill>
              <a:srgbClr val="FF0000"/>
            </a:solidFill>
            <a:prstDash val="solid"/>
          </a:ln>
        </p:spPr>
        <p:txBody>
          <a:bodyPr wrap="square" rtlCol="0">
            <a:spAutoFit/>
          </a:bodyPr>
          <a:lstStyle/>
          <a:p>
            <a:pPr algn="ctr"/>
            <a:r>
              <a:rPr lang="en-US" dirty="0"/>
              <a:t>Python</a:t>
            </a:r>
            <a:endParaRPr lang="en-SG" dirty="0"/>
          </a:p>
        </p:txBody>
      </p:sp>
      <p:cxnSp>
        <p:nvCxnSpPr>
          <p:cNvPr id="39" name="Straight Arrow Connector 38">
            <a:extLst>
              <a:ext uri="{FF2B5EF4-FFF2-40B4-BE49-F238E27FC236}">
                <a16:creationId xmlns:a16="http://schemas.microsoft.com/office/drawing/2014/main" id="{8618AC1A-A617-4B00-B2AF-89F9ED52C9B1}"/>
              </a:ext>
            </a:extLst>
          </p:cNvPr>
          <p:cNvCxnSpPr>
            <a:cxnSpLocks/>
            <a:stCxn id="37" idx="0"/>
          </p:cNvCxnSpPr>
          <p:nvPr/>
        </p:nvCxnSpPr>
        <p:spPr>
          <a:xfrm flipH="1" flipV="1">
            <a:off x="5509549" y="4790209"/>
            <a:ext cx="929770" cy="76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5D88D0-F1D4-43D7-9377-3D3246EAC12C}"/>
              </a:ext>
            </a:extLst>
          </p:cNvPr>
          <p:cNvCxnSpPr>
            <a:stCxn id="37" idx="0"/>
            <a:endCxn id="31" idx="4"/>
          </p:cNvCxnSpPr>
          <p:nvPr/>
        </p:nvCxnSpPr>
        <p:spPr>
          <a:xfrm flipV="1">
            <a:off x="6439319" y="3089771"/>
            <a:ext cx="1324481" cy="246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BB43107-6DC0-4286-B812-19006AAAAEA0}"/>
              </a:ext>
            </a:extLst>
          </p:cNvPr>
          <p:cNvCxnSpPr>
            <a:cxnSpLocks/>
            <a:stCxn id="37" idx="0"/>
          </p:cNvCxnSpPr>
          <p:nvPr/>
        </p:nvCxnSpPr>
        <p:spPr>
          <a:xfrm flipV="1">
            <a:off x="6439319" y="5085157"/>
            <a:ext cx="1477765" cy="46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7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8B1917-AC29-9E4D-A444-7FCD52EF6122}"/>
              </a:ext>
            </a:extLst>
          </p:cNvPr>
          <p:cNvSpPr txBox="1"/>
          <p:nvPr/>
        </p:nvSpPr>
        <p:spPr>
          <a:xfrm>
            <a:off x="1079952" y="1120676"/>
            <a:ext cx="9776734" cy="4031873"/>
          </a:xfrm>
          <a:prstGeom prst="rect">
            <a:avLst/>
          </a:prstGeom>
          <a:noFill/>
        </p:spPr>
        <p:txBody>
          <a:bodyPr wrap="square" rtlCol="0">
            <a:spAutoFit/>
          </a:bodyPr>
          <a:lstStyle/>
          <a:p>
            <a:r>
              <a:rPr lang="en-SG" sz="3200" u="sng" dirty="0">
                <a:latin typeface="Bahnschrift SemiLight SemiConde" panose="020B0502040204020203" pitchFamily="34" charset="0"/>
              </a:rPr>
              <a:t>Python Libraries</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err="1">
                <a:latin typeface="Bahnschrift SemiLight SemiConde" panose="020B0502040204020203" pitchFamily="34" charset="0"/>
              </a:rPr>
              <a:t>Numpy</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Operations related to linear algebra</a:t>
            </a:r>
          </a:p>
          <a:p>
            <a:pPr marL="800100" lvl="1" indent="-342900">
              <a:buFont typeface="Arial" panose="020B0604020202020204" pitchFamily="34" charset="0"/>
              <a:buChar char="•"/>
            </a:pPr>
            <a:endParaRPr lang="en-US" sz="28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Pandas &amp; </a:t>
            </a:r>
            <a:r>
              <a:rPr lang="en-US" sz="2800" dirty="0" err="1">
                <a:latin typeface="Bahnschrift SemiLight SemiConde" panose="020B0502040204020203" pitchFamily="34" charset="0"/>
              </a:rPr>
              <a:t>GeoPandas</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data (geospatial) manipulation and analysis</a:t>
            </a:r>
            <a:endParaRPr lang="en-US" sz="28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Matplotlib &amp; Seaborn: </a:t>
            </a:r>
            <a:r>
              <a:rPr lang="en-US" sz="2400" dirty="0">
                <a:solidFill>
                  <a:schemeClr val="bg1">
                    <a:lumMod val="65000"/>
                  </a:schemeClr>
                </a:solidFill>
                <a:latin typeface="Bahnschrift SemiLight SemiConde" panose="020B0502040204020203" pitchFamily="34" charset="0"/>
              </a:rPr>
              <a:t>making</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plots</a:t>
            </a:r>
          </a:p>
          <a:p>
            <a:pPr marL="800100" lvl="1" indent="-342900">
              <a:buFont typeface="Arial" panose="020B0604020202020204" pitchFamily="34" charset="0"/>
              <a:buChar char="•"/>
            </a:pPr>
            <a:endParaRPr lang="en-US" sz="24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Scikit-learn: </a:t>
            </a:r>
            <a:r>
              <a:rPr lang="en-US" sz="2400" dirty="0">
                <a:solidFill>
                  <a:schemeClr val="bg1">
                    <a:lumMod val="65000"/>
                  </a:schemeClr>
                </a:solidFill>
                <a:latin typeface="Bahnschrift SemiLight SemiConde" panose="020B0502040204020203" pitchFamily="34" charset="0"/>
              </a:rPr>
              <a:t>general-purpose machine learning</a:t>
            </a:r>
          </a:p>
        </p:txBody>
      </p:sp>
    </p:spTree>
    <p:extLst>
      <p:ext uri="{BB962C8B-B14F-4D97-AF65-F5344CB8AC3E}">
        <p14:creationId xmlns:p14="http://schemas.microsoft.com/office/powerpoint/2010/main" val="507733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4534C-3D6D-5D43-839B-8F7BC7E2D452}"/>
              </a:ext>
            </a:extLst>
          </p:cNvPr>
          <p:cNvPicPr>
            <a:picLocks noChangeAspect="1"/>
          </p:cNvPicPr>
          <p:nvPr/>
        </p:nvPicPr>
        <p:blipFill>
          <a:blip r:embed="rId2"/>
          <a:stretch>
            <a:fillRect/>
          </a:stretch>
        </p:blipFill>
        <p:spPr>
          <a:xfrm>
            <a:off x="641193" y="364958"/>
            <a:ext cx="10909613" cy="6128084"/>
          </a:xfrm>
          <a:prstGeom prst="rect">
            <a:avLst/>
          </a:prstGeom>
        </p:spPr>
      </p:pic>
      <p:sp>
        <p:nvSpPr>
          <p:cNvPr id="5" name="Rectangle 4">
            <a:extLst>
              <a:ext uri="{FF2B5EF4-FFF2-40B4-BE49-F238E27FC236}">
                <a16:creationId xmlns:a16="http://schemas.microsoft.com/office/drawing/2014/main" id="{09E27431-FB68-BC42-9156-40F547CA47B9}"/>
              </a:ext>
            </a:extLst>
          </p:cNvPr>
          <p:cNvSpPr/>
          <p:nvPr/>
        </p:nvSpPr>
        <p:spPr>
          <a:xfrm>
            <a:off x="689319" y="3592932"/>
            <a:ext cx="2502568" cy="1299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F1C6AF38-4416-CB49-A270-1D2C0ECBC9A0}"/>
              </a:ext>
            </a:extLst>
          </p:cNvPr>
          <p:cNvSpPr/>
          <p:nvPr/>
        </p:nvSpPr>
        <p:spPr>
          <a:xfrm>
            <a:off x="689319" y="4954756"/>
            <a:ext cx="2502568" cy="563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3561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A3605-FD87-B740-AD82-648A91B8B12B}"/>
              </a:ext>
            </a:extLst>
          </p:cNvPr>
          <p:cNvPicPr>
            <a:picLocks noChangeAspect="1"/>
          </p:cNvPicPr>
          <p:nvPr/>
        </p:nvPicPr>
        <p:blipFill>
          <a:blip r:embed="rId2"/>
          <a:stretch>
            <a:fillRect/>
          </a:stretch>
        </p:blipFill>
        <p:spPr>
          <a:xfrm>
            <a:off x="698723" y="356937"/>
            <a:ext cx="10922889" cy="6144125"/>
          </a:xfrm>
          <a:prstGeom prst="rect">
            <a:avLst/>
          </a:prstGeom>
        </p:spPr>
      </p:pic>
      <p:sp>
        <p:nvSpPr>
          <p:cNvPr id="4" name="Rectangle 3">
            <a:extLst>
              <a:ext uri="{FF2B5EF4-FFF2-40B4-BE49-F238E27FC236}">
                <a16:creationId xmlns:a16="http://schemas.microsoft.com/office/drawing/2014/main" id="{329EE366-0B44-9B41-91BD-294BD45379AC}"/>
              </a:ext>
            </a:extLst>
          </p:cNvPr>
          <p:cNvSpPr/>
          <p:nvPr/>
        </p:nvSpPr>
        <p:spPr>
          <a:xfrm>
            <a:off x="698723" y="356938"/>
            <a:ext cx="2605951"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ectangle 4">
            <a:extLst>
              <a:ext uri="{FF2B5EF4-FFF2-40B4-BE49-F238E27FC236}">
                <a16:creationId xmlns:a16="http://schemas.microsoft.com/office/drawing/2014/main" id="{F47E06B2-084F-CE48-B209-6713115219AE}"/>
              </a:ext>
            </a:extLst>
          </p:cNvPr>
          <p:cNvSpPr/>
          <p:nvPr/>
        </p:nvSpPr>
        <p:spPr>
          <a:xfrm>
            <a:off x="770021" y="4580022"/>
            <a:ext cx="2518611" cy="489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75614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1C906-38BA-1A4A-BD14-20BD2EF0583B}"/>
              </a:ext>
            </a:extLst>
          </p:cNvPr>
          <p:cNvPicPr>
            <a:picLocks noChangeAspect="1"/>
          </p:cNvPicPr>
          <p:nvPr/>
        </p:nvPicPr>
        <p:blipFill rotWithShape="1">
          <a:blip r:embed="rId2">
            <a:extLst>
              <a:ext uri="{28A0092B-C50C-407E-A947-70E740481C1C}">
                <a14:useLocalDpi xmlns:a14="http://schemas.microsoft.com/office/drawing/2010/main" val="0"/>
              </a:ext>
            </a:extLst>
          </a:blip>
          <a:srcRect l="26683" t="-1" b="45732"/>
          <a:stretch/>
        </p:blipFill>
        <p:spPr>
          <a:xfrm>
            <a:off x="1714787" y="836195"/>
            <a:ext cx="8999660" cy="5147510"/>
          </a:xfrm>
          <a:prstGeom prst="rect">
            <a:avLst/>
          </a:prstGeom>
        </p:spPr>
      </p:pic>
    </p:spTree>
    <p:extLst>
      <p:ext uri="{BB962C8B-B14F-4D97-AF65-F5344CB8AC3E}">
        <p14:creationId xmlns:p14="http://schemas.microsoft.com/office/powerpoint/2010/main" val="3880279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1C906-38BA-1A4A-BD14-20BD2EF0583B}"/>
              </a:ext>
            </a:extLst>
          </p:cNvPr>
          <p:cNvPicPr>
            <a:picLocks noChangeAspect="1"/>
          </p:cNvPicPr>
          <p:nvPr/>
        </p:nvPicPr>
        <p:blipFill rotWithShape="1">
          <a:blip r:embed="rId2">
            <a:extLst>
              <a:ext uri="{28A0092B-C50C-407E-A947-70E740481C1C}">
                <a14:useLocalDpi xmlns:a14="http://schemas.microsoft.com/office/drawing/2010/main" val="0"/>
              </a:ext>
            </a:extLst>
          </a:blip>
          <a:srcRect l="27044" t="54269"/>
          <a:stretch/>
        </p:blipFill>
        <p:spPr>
          <a:xfrm>
            <a:off x="1452534" y="1070811"/>
            <a:ext cx="9612959" cy="4656222"/>
          </a:xfrm>
          <a:prstGeom prst="rect">
            <a:avLst/>
          </a:prstGeom>
        </p:spPr>
      </p:pic>
    </p:spTree>
    <p:extLst>
      <p:ext uri="{BB962C8B-B14F-4D97-AF65-F5344CB8AC3E}">
        <p14:creationId xmlns:p14="http://schemas.microsoft.com/office/powerpoint/2010/main" val="185720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607956-2C26-3349-9BC8-BC429AAD2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59" y="-635787"/>
            <a:ext cx="10742466" cy="7600199"/>
          </a:xfrm>
          <a:prstGeom prst="rect">
            <a:avLst/>
          </a:prstGeom>
        </p:spPr>
      </p:pic>
    </p:spTree>
    <p:extLst>
      <p:ext uri="{BB962C8B-B14F-4D97-AF65-F5344CB8AC3E}">
        <p14:creationId xmlns:p14="http://schemas.microsoft.com/office/powerpoint/2010/main" val="3991564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36A2C4-8779-654D-B2BE-D6A8A6D7B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30" y="-670324"/>
            <a:ext cx="10863381" cy="7685746"/>
          </a:xfrm>
          <a:prstGeom prst="rect">
            <a:avLst/>
          </a:prstGeom>
        </p:spPr>
      </p:pic>
    </p:spTree>
    <p:extLst>
      <p:ext uri="{BB962C8B-B14F-4D97-AF65-F5344CB8AC3E}">
        <p14:creationId xmlns:p14="http://schemas.microsoft.com/office/powerpoint/2010/main" val="134991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DB2C7-1252-B54F-81E0-D390CF1EC88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30950" y="0"/>
            <a:ext cx="10915618" cy="6858000"/>
          </a:xfrm>
          <a:prstGeom prst="rect">
            <a:avLst/>
          </a:prstGeom>
          <a:solidFill>
            <a:schemeClr val="bg1"/>
          </a:solidFill>
        </p:spPr>
      </p:pic>
    </p:spTree>
    <p:extLst>
      <p:ext uri="{BB962C8B-B14F-4D97-AF65-F5344CB8AC3E}">
        <p14:creationId xmlns:p14="http://schemas.microsoft.com/office/powerpoint/2010/main" val="201284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2735" y="207351"/>
            <a:ext cx="6898614" cy="972520"/>
            <a:chOff x="-185129" y="664141"/>
            <a:chExt cx="10108139" cy="1424977"/>
          </a:xfrm>
          <a:effectLst>
            <a:outerShdw blurRad="342900" dist="203200" dir="5400000" sx="99000" sy="99000" algn="ctr" rotWithShape="0">
              <a:schemeClr val="bg1">
                <a:lumMod val="85000"/>
                <a:alpha val="50000"/>
              </a:schemeClr>
            </a:outerShdw>
            <a:reflection stA="49000" endPos="47000" dist="50800" dir="5400000" sy="-100000" algn="bl" rotWithShape="0"/>
          </a:effectLst>
        </p:grpSpPr>
        <p:pic>
          <p:nvPicPr>
            <p:cNvPr id="4" name="Picture 3"/>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5129" y="664141"/>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4929333" y="857349"/>
              <a:ext cx="4993677" cy="1107995"/>
            </a:xfrm>
            <a:prstGeom prst="rect">
              <a:avLst/>
            </a:prstGeom>
          </p:spPr>
          <p:txBody>
            <a:bodyPr wrap="none" anchor="ctr">
              <a:spAutoFit/>
            </a:bodyPr>
            <a:lstStyle/>
            <a:p>
              <a:pPr algn="ctr"/>
              <a:r>
                <a:rPr lang="en-SG" sz="66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ea typeface="Calibri" panose="020F0502020204030204" pitchFamily="34" charset="0"/>
                  <a:cs typeface="Times New Roman" panose="02020603050405020304" pitchFamily="18" charset="0"/>
                </a:rPr>
                <a:t>Vanguard</a:t>
              </a:r>
            </a:p>
          </p:txBody>
        </p:sp>
      </p:grpSp>
      <p:sp>
        <p:nvSpPr>
          <p:cNvPr id="12" name="TextBox 11"/>
          <p:cNvSpPr txBox="1"/>
          <p:nvPr/>
        </p:nvSpPr>
        <p:spPr>
          <a:xfrm>
            <a:off x="1329071" y="1549839"/>
            <a:ext cx="9820709" cy="4585871"/>
          </a:xfrm>
          <a:prstGeom prst="rect">
            <a:avLst/>
          </a:prstGeom>
          <a:noFill/>
        </p:spPr>
        <p:txBody>
          <a:bodyPr wrap="square" rtlCol="0">
            <a:spAutoFit/>
          </a:bodyPr>
          <a:lstStyle/>
          <a:p>
            <a:r>
              <a:rPr lang="en-SG" sz="3200" b="1" u="sng" dirty="0">
                <a:latin typeface="Bahnschrift SemiLight SemiConde" panose="020B0502040204020203" pitchFamily="34" charset="0"/>
              </a:rPr>
              <a:t>What you will learn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QGIS API</a:t>
            </a:r>
            <a:r>
              <a:rPr lang="en-SG" sz="2800" dirty="0">
                <a:latin typeface="Bahnschrift SemiLight SemiConde" panose="020B0502040204020203" pitchFamily="34" charset="0"/>
              </a:rPr>
              <a:t> (PYQGIS)</a:t>
            </a:r>
            <a:r>
              <a:rPr lang="en-US" sz="2800" dirty="0">
                <a:latin typeface="Bahnschrift SemiLight SemiConde" panose="020B0502040204020203" pitchFamily="34" charset="0"/>
              </a:rPr>
              <a:t> &amp; Python </a:t>
            </a:r>
            <a:r>
              <a:rPr lang="en-SG" sz="2800" dirty="0">
                <a:latin typeface="Bahnschrift SemiLight SemiConde" panose="020B0502040204020203" pitchFamily="34" charset="0"/>
              </a:rPr>
              <a:t>Library </a:t>
            </a:r>
            <a:r>
              <a:rPr lang="en-US" sz="2800" dirty="0">
                <a:latin typeface="Bahnschrift SemiLight SemiConde" panose="020B0502040204020203" pitchFamily="34" charset="0"/>
              </a:rPr>
              <a:t>to Query and Visualize Geospatial Data (Day 1)</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QGIS Plugin &amp; Geo-Processing tool for Geovisualization and Analysis (Day 2)</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Spatial Regression (Day 3)</a:t>
            </a:r>
            <a:endParaRPr lang="en-US" sz="2000" dirty="0">
              <a:latin typeface="Bahnschrift SemiLight SemiConde" panose="020B0502040204020203" pitchFamily="34" charset="0"/>
            </a:endParaRPr>
          </a:p>
          <a:p>
            <a:endParaRPr lang="en-SG" sz="3200" b="1" u="sng" dirty="0">
              <a:latin typeface="Bahnschrift SemiLight SemiConde" panose="020B0502040204020203" pitchFamily="34" charset="0"/>
            </a:endParaRPr>
          </a:p>
        </p:txBody>
      </p:sp>
      <p:grpSp>
        <p:nvGrpSpPr>
          <p:cNvPr id="6" name="Group 5">
            <a:extLst>
              <a:ext uri="{FF2B5EF4-FFF2-40B4-BE49-F238E27FC236}">
                <a16:creationId xmlns:a16="http://schemas.microsoft.com/office/drawing/2014/main" id="{8AC51DFD-F2F2-4314-B45A-32B389F715F1}"/>
              </a:ext>
            </a:extLst>
          </p:cNvPr>
          <p:cNvGrpSpPr/>
          <p:nvPr/>
        </p:nvGrpSpPr>
        <p:grpSpPr>
          <a:xfrm>
            <a:off x="8516868" y="5424022"/>
            <a:ext cx="2774236" cy="565287"/>
            <a:chOff x="8516868" y="5424022"/>
            <a:chExt cx="2774236" cy="565287"/>
          </a:xfrm>
        </p:grpSpPr>
        <p:pic>
          <p:nvPicPr>
            <p:cNvPr id="26" name="Picture 25" descr="C:\Users\SLANJW\AppData\Local\Microsoft\Windows\INetCache\Content.Outlook\2BVHPN0H\GeoWorksSG_FINALLOGO.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751324" y="5490665"/>
              <a:ext cx="1539780" cy="432000"/>
            </a:xfrm>
            <a:prstGeom prst="rect">
              <a:avLst/>
            </a:prstGeom>
            <a:noFill/>
            <a:ln>
              <a:noFill/>
            </a:ln>
            <a:effectLst/>
            <a:extLst>
              <a:ext uri="{53640926-AAD7-44D8-BBD7-CCE9431645EC}">
                <a14:shadowObscured xmlns:a14="http://schemas.microsoft.com/office/drawing/2010/main"/>
              </a:ext>
            </a:extLst>
          </p:spPr>
        </p:pic>
        <p:sp>
          <p:nvSpPr>
            <p:cNvPr id="27" name="Rectangle 26"/>
            <p:cNvSpPr/>
            <p:nvPr/>
          </p:nvSpPr>
          <p:spPr>
            <a:xfrm>
              <a:off x="9375607" y="5475833"/>
              <a:ext cx="412292" cy="461665"/>
            </a:xfrm>
            <a:prstGeom prst="rect">
              <a:avLst/>
            </a:prstGeom>
            <a:effectLst/>
          </p:spPr>
          <p:txBody>
            <a:bodyPr wrap="none">
              <a:spAutoFit/>
            </a:bodyPr>
            <a:lstStyle/>
            <a:p>
              <a:r>
                <a:rPr lang="en-US" sz="2400" b="1" cap="all" dirty="0">
                  <a:latin typeface="Century Gothic" panose="020B0502020202020204" pitchFamily="34" charset="0"/>
                  <a:ea typeface="Calibri" panose="020F0502020204030204" pitchFamily="34" charset="0"/>
                  <a:cs typeface="Times New Roman" panose="02020603050405020304" pitchFamily="18" charset="0"/>
                </a:rPr>
                <a:t>@</a:t>
              </a:r>
              <a:endParaRPr lang="en-SG" sz="2400" dirty="0"/>
            </a:p>
          </p:txBody>
        </p:sp>
        <p:pic>
          <p:nvPicPr>
            <p:cNvPr id="3" name="Picture 2">
              <a:extLst>
                <a:ext uri="{FF2B5EF4-FFF2-40B4-BE49-F238E27FC236}">
                  <a16:creationId xmlns:a16="http://schemas.microsoft.com/office/drawing/2014/main" id="{833EC7C4-4D6A-4204-B6B8-64BE78F514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6868" y="5424022"/>
              <a:ext cx="904459" cy="565287"/>
            </a:xfrm>
            <a:prstGeom prst="rect">
              <a:avLst/>
            </a:prstGeom>
          </p:spPr>
        </p:pic>
      </p:grpSp>
    </p:spTree>
    <p:extLst>
      <p:ext uri="{BB962C8B-B14F-4D97-AF65-F5344CB8AC3E}">
        <p14:creationId xmlns:p14="http://schemas.microsoft.com/office/powerpoint/2010/main" val="904779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Move mouse over image">
            <a:extLst>
              <a:ext uri="{FF2B5EF4-FFF2-40B4-BE49-F238E27FC236}">
                <a16:creationId xmlns:a16="http://schemas.microsoft.com/office/drawing/2014/main" id="{241234F9-8F25-8144-BDFD-60121B45A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0"/>
            <a:ext cx="10999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46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3E6DE-F989-C046-A3A9-12C08E5D4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42" y="0"/>
            <a:ext cx="11074988" cy="6858000"/>
          </a:xfrm>
          <a:prstGeom prst="rect">
            <a:avLst/>
          </a:prstGeom>
          <a:solidFill>
            <a:schemeClr val="bg1"/>
          </a:solidFill>
        </p:spPr>
      </p:pic>
    </p:spTree>
    <p:extLst>
      <p:ext uri="{BB962C8B-B14F-4D97-AF65-F5344CB8AC3E}">
        <p14:creationId xmlns:p14="http://schemas.microsoft.com/office/powerpoint/2010/main" val="89166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F204C4-20FB-42FA-89B2-04F3D4AC9D95}"/>
              </a:ext>
            </a:extLst>
          </p:cNvPr>
          <p:cNvSpPr txBox="1"/>
          <p:nvPr/>
        </p:nvSpPr>
        <p:spPr>
          <a:xfrm>
            <a:off x="1079953" y="1120676"/>
            <a:ext cx="9606244" cy="2616101"/>
          </a:xfrm>
          <a:prstGeom prst="rect">
            <a:avLst/>
          </a:prstGeom>
          <a:noFill/>
        </p:spPr>
        <p:txBody>
          <a:bodyPr wrap="square" rtlCol="0">
            <a:spAutoFit/>
          </a:bodyPr>
          <a:lstStyle/>
          <a:p>
            <a:r>
              <a:rPr lang="en-SG" sz="3200" u="sng" dirty="0">
                <a:latin typeface="Bahnschrift SemiLight SemiConde" panose="020B0502040204020203" pitchFamily="34" charset="0"/>
              </a:rPr>
              <a:t>Day 1 Afternoon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Overview of PYQGIS</a:t>
            </a:r>
          </a:p>
          <a:p>
            <a:pPr marL="800100" lvl="1" indent="-342900">
              <a:buFont typeface="Arial" panose="020B0604020202020204" pitchFamily="34" charset="0"/>
              <a:buChar char="•"/>
            </a:pPr>
            <a:r>
              <a:rPr lang="en-US" sz="2400" dirty="0">
                <a:latin typeface="Bahnschrift SemiLight SemiConde" panose="020B0502040204020203" pitchFamily="34" charset="0"/>
              </a:rPr>
              <a:t>Use PYQGIS in QGIS</a:t>
            </a:r>
          </a:p>
          <a:p>
            <a:pPr marL="800100" lvl="1" indent="-342900">
              <a:buFont typeface="Arial" panose="020B0604020202020204" pitchFamily="34" charset="0"/>
              <a:buChar char="•"/>
            </a:pPr>
            <a:r>
              <a:rPr lang="en-US" sz="2400" dirty="0">
                <a:latin typeface="Bahnschrift SemiLight SemiConde" panose="020B0502040204020203" pitchFamily="34" charset="0"/>
              </a:rPr>
              <a:t>Use PYQGIS Library in JupyterLab (optional)</a:t>
            </a:r>
          </a:p>
          <a:p>
            <a:pPr marL="342900"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854889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Organization of QGIS Libraries</a:t>
            </a:r>
          </a:p>
        </p:txBody>
      </p:sp>
      <p:graphicFrame>
        <p:nvGraphicFramePr>
          <p:cNvPr id="4" name="Table 3">
            <a:extLst>
              <a:ext uri="{FF2B5EF4-FFF2-40B4-BE49-F238E27FC236}">
                <a16:creationId xmlns:a16="http://schemas.microsoft.com/office/drawing/2014/main" id="{464E187A-48C5-7047-8C67-D5612EF443F4}"/>
              </a:ext>
            </a:extLst>
          </p:cNvPr>
          <p:cNvGraphicFramePr>
            <a:graphicFrameLocks noGrp="1"/>
          </p:cNvGraphicFramePr>
          <p:nvPr>
            <p:extLst>
              <p:ext uri="{D42A27DB-BD31-4B8C-83A1-F6EECF244321}">
                <p14:modId xmlns:p14="http://schemas.microsoft.com/office/powerpoint/2010/main" val="4102365006"/>
              </p:ext>
            </p:extLst>
          </p:nvPr>
        </p:nvGraphicFramePr>
        <p:xfrm>
          <a:off x="1680210" y="2123956"/>
          <a:ext cx="9212580" cy="3681412"/>
        </p:xfrm>
        <a:graphic>
          <a:graphicData uri="http://schemas.openxmlformats.org/drawingml/2006/table">
            <a:tbl>
              <a:tblPr/>
              <a:tblGrid>
                <a:gridCol w="2366245">
                  <a:extLst>
                    <a:ext uri="{9D8B030D-6E8A-4147-A177-3AD203B41FA5}">
                      <a16:colId xmlns:a16="http://schemas.microsoft.com/office/drawing/2014/main" val="2213427155"/>
                    </a:ext>
                  </a:extLst>
                </a:gridCol>
                <a:gridCol w="6846335">
                  <a:extLst>
                    <a:ext uri="{9D8B030D-6E8A-4147-A177-3AD203B41FA5}">
                      <a16:colId xmlns:a16="http://schemas.microsoft.com/office/drawing/2014/main" val="4289811888"/>
                    </a:ext>
                  </a:extLst>
                </a:gridCol>
              </a:tblGrid>
              <a:tr h="476002">
                <a:tc>
                  <a:txBody>
                    <a:bodyPr/>
                    <a:lstStyle/>
                    <a:p>
                      <a:pPr fontAlgn="t"/>
                      <a:r>
                        <a:rPr lang="en-SG" sz="1400" u="sng" dirty="0">
                          <a:effectLst/>
                        </a:rPr>
                        <a:t> </a:t>
                      </a:r>
                      <a:r>
                        <a:rPr lang="en-SG" sz="1400" b="0" u="sng" strike="noStrike" dirty="0">
                          <a:solidFill>
                            <a:srgbClr val="468C3D"/>
                          </a:solidFill>
                          <a:effectLst/>
                          <a:hlinkClick r:id="rId3"/>
                        </a:rPr>
                        <a:t>core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a:effectLst/>
                        </a:rPr>
                        <a:t>The CORE library contains all basic GIS functionality</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54068458"/>
                  </a:ext>
                </a:extLst>
              </a:tr>
              <a:tr h="437180">
                <a:tc>
                  <a:txBody>
                    <a:bodyPr/>
                    <a:lstStyle/>
                    <a:p>
                      <a:pPr fontAlgn="t"/>
                      <a:r>
                        <a:rPr lang="en-SG" sz="1400" u="sng">
                          <a:effectLst/>
                        </a:rPr>
                        <a:t> </a:t>
                      </a:r>
                      <a:r>
                        <a:rPr lang="en-SG" sz="1400" b="0" u="sng" strike="noStrike">
                          <a:solidFill>
                            <a:srgbClr val="468C3D"/>
                          </a:solidFill>
                          <a:effectLst/>
                          <a:hlinkClick r:id="rId4"/>
                        </a:rPr>
                        <a:t>gui library</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a:effectLst/>
                        </a:rPr>
                        <a:t>The GUI library is build on top of the CORE library and adds reusable GUI widgets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3816334903"/>
                  </a:ext>
                </a:extLst>
              </a:tr>
              <a:tr h="631290">
                <a:tc>
                  <a:txBody>
                    <a:bodyPr/>
                    <a:lstStyle/>
                    <a:p>
                      <a:pPr fontAlgn="t"/>
                      <a:r>
                        <a:rPr lang="en-SG" sz="1400" u="sng" dirty="0">
                          <a:effectLst/>
                        </a:rPr>
                        <a:t> </a:t>
                      </a:r>
                      <a:r>
                        <a:rPr lang="en-SG" sz="1400" b="0" u="sng" strike="noStrike" dirty="0">
                          <a:solidFill>
                            <a:srgbClr val="468C3D"/>
                          </a:solidFill>
                          <a:effectLst/>
                          <a:hlinkClick r:id="rId5"/>
                        </a:rPr>
                        <a:t>analysis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ANALYSIS library is built on top of CORE library and provides high level tools for carrying out spatial analysis on vector and raster data</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121819614"/>
                  </a:ext>
                </a:extLst>
              </a:tr>
              <a:tr h="553646">
                <a:tc>
                  <a:txBody>
                    <a:bodyPr/>
                    <a:lstStyle/>
                    <a:p>
                      <a:pPr fontAlgn="t"/>
                      <a:r>
                        <a:rPr lang="en-SG" sz="1400" u="sng">
                          <a:effectLst/>
                        </a:rPr>
                        <a:t> </a:t>
                      </a:r>
                      <a:r>
                        <a:rPr lang="en-SG" sz="1400" b="0" u="sng" strike="noStrike">
                          <a:solidFill>
                            <a:srgbClr val="468C3D"/>
                          </a:solidFill>
                          <a:effectLst/>
                          <a:hlinkClick r:id="rId6"/>
                        </a:rPr>
                        <a:t>server library</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SERVER library is built on top of the CORE library and adds map server components to QGIS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750607723"/>
                  </a:ext>
                </a:extLst>
              </a:tr>
              <a:tr h="398358">
                <a:tc>
                  <a:txBody>
                    <a:bodyPr/>
                    <a:lstStyle/>
                    <a:p>
                      <a:pPr fontAlgn="t"/>
                      <a:r>
                        <a:rPr lang="en-SG" sz="1400" u="sng">
                          <a:effectLst/>
                        </a:rPr>
                        <a:t> </a:t>
                      </a:r>
                      <a:r>
                        <a:rPr lang="en-SG" sz="1400" b="0" u="sng" strike="noStrike">
                          <a:solidFill>
                            <a:srgbClr val="468C3D"/>
                          </a:solidFill>
                          <a:effectLst/>
                          <a:hlinkClick r:id="rId7"/>
                        </a:rPr>
                        <a:t>3D library</a:t>
                      </a:r>
                      <a:endParaRPr lang="en-SG" sz="1400" u="sng">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3D library is build on top of the CORE library and Qt 3D framework</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3256091805"/>
                  </a:ext>
                </a:extLst>
              </a:tr>
              <a:tr h="553646">
                <a:tc>
                  <a:txBody>
                    <a:bodyPr/>
                    <a:lstStyle/>
                    <a:p>
                      <a:pPr fontAlgn="t"/>
                      <a:r>
                        <a:rPr lang="en-SG" sz="1400" u="sng">
                          <a:effectLst/>
                        </a:rPr>
                        <a:t> </a:t>
                      </a:r>
                      <a:r>
                        <a:rPr lang="en-SG" sz="1400" b="0" u="sng" strike="noStrike">
                          <a:solidFill>
                            <a:srgbClr val="468C3D"/>
                          </a:solidFill>
                          <a:effectLst/>
                          <a:hlinkClick r:id="rId8"/>
                        </a:rPr>
                        <a:t>plugin classes</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Contains classes related to implementation of QGIS plugins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2357744239"/>
                  </a:ext>
                </a:extLst>
              </a:tr>
              <a:tr h="631290">
                <a:tc>
                  <a:txBody>
                    <a:bodyPr/>
                    <a:lstStyle/>
                    <a:p>
                      <a:pPr fontAlgn="t"/>
                      <a:r>
                        <a:rPr lang="en-SG" sz="1400" u="sng" dirty="0">
                          <a:effectLst/>
                        </a:rPr>
                        <a:t> </a:t>
                      </a:r>
                      <a:r>
                        <a:rPr lang="en-SG" sz="1400" b="0" u="sng" strike="noStrike" dirty="0">
                          <a:solidFill>
                            <a:srgbClr val="468C3D"/>
                          </a:solidFill>
                          <a:effectLst/>
                          <a:hlinkClick r:id="rId9"/>
                        </a:rPr>
                        <a:t>QgsQuick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t>
                      </a:r>
                      <a:r>
                        <a:rPr lang="en-SG" sz="1400" dirty="0" err="1">
                          <a:effectLst/>
                        </a:rPr>
                        <a:t>QgsQuick</a:t>
                      </a:r>
                      <a:r>
                        <a:rPr lang="en-SG" sz="1400" dirty="0">
                          <a:effectLst/>
                        </a:rPr>
                        <a:t> library is built on top of the CORE library and Qt Quick/QML framework</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1546195663"/>
                  </a:ext>
                </a:extLst>
              </a:tr>
            </a:tbl>
          </a:graphicData>
        </a:graphic>
      </p:graphicFrame>
    </p:spTree>
    <p:extLst>
      <p:ext uri="{BB962C8B-B14F-4D97-AF65-F5344CB8AC3E}">
        <p14:creationId xmlns:p14="http://schemas.microsoft.com/office/powerpoint/2010/main" val="2490782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Organization of PyQGIS API</a:t>
            </a:r>
          </a:p>
        </p:txBody>
      </p:sp>
      <p:graphicFrame>
        <p:nvGraphicFramePr>
          <p:cNvPr id="4" name="Table 3">
            <a:extLst>
              <a:ext uri="{FF2B5EF4-FFF2-40B4-BE49-F238E27FC236}">
                <a16:creationId xmlns:a16="http://schemas.microsoft.com/office/drawing/2014/main" id="{464E187A-48C5-7047-8C67-D5612EF443F4}"/>
              </a:ext>
            </a:extLst>
          </p:cNvPr>
          <p:cNvGraphicFramePr>
            <a:graphicFrameLocks noGrp="1"/>
          </p:cNvGraphicFramePr>
          <p:nvPr>
            <p:extLst>
              <p:ext uri="{D42A27DB-BD31-4B8C-83A1-F6EECF244321}">
                <p14:modId xmlns:p14="http://schemas.microsoft.com/office/powerpoint/2010/main" val="3529002574"/>
              </p:ext>
            </p:extLst>
          </p:nvPr>
        </p:nvGraphicFramePr>
        <p:xfrm>
          <a:off x="1680210" y="2123956"/>
          <a:ext cx="9212580" cy="3088944"/>
        </p:xfrm>
        <a:graphic>
          <a:graphicData uri="http://schemas.openxmlformats.org/drawingml/2006/table">
            <a:tbl>
              <a:tblPr/>
              <a:tblGrid>
                <a:gridCol w="2366245">
                  <a:extLst>
                    <a:ext uri="{9D8B030D-6E8A-4147-A177-3AD203B41FA5}">
                      <a16:colId xmlns:a16="http://schemas.microsoft.com/office/drawing/2014/main" val="2213427155"/>
                    </a:ext>
                  </a:extLst>
                </a:gridCol>
                <a:gridCol w="6846335">
                  <a:extLst>
                    <a:ext uri="{9D8B030D-6E8A-4147-A177-3AD203B41FA5}">
                      <a16:colId xmlns:a16="http://schemas.microsoft.com/office/drawing/2014/main" val="4289811888"/>
                    </a:ext>
                  </a:extLst>
                </a:gridCol>
              </a:tblGrid>
              <a:tr h="476002">
                <a:tc>
                  <a:txBody>
                    <a:bodyPr/>
                    <a:lstStyle/>
                    <a:p>
                      <a:pPr fontAlgn="t"/>
                      <a:r>
                        <a:rPr lang="en-SG" sz="1400" b="0" i="0" u="none" strike="noStrike" cap="none" dirty="0" err="1">
                          <a:solidFill>
                            <a:schemeClr val="tx1"/>
                          </a:solidFill>
                          <a:effectLst/>
                          <a:latin typeface="+mn-lt"/>
                          <a:ea typeface="+mn-ea"/>
                          <a:cs typeface="+mn-cs"/>
                          <a:sym typeface="Arial"/>
                        </a:rPr>
                        <a:t>qgis.core</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7FBF7"/>
                    </a:solidFill>
                  </a:tcPr>
                </a:tc>
                <a:tc>
                  <a:txBody>
                    <a:bodyPr/>
                    <a:lstStyle/>
                    <a:p>
                      <a:pPr fontAlgn="t"/>
                      <a:r>
                        <a:rPr lang="en-SG" sz="1400">
                          <a:effectLst/>
                        </a:rPr>
                        <a:t>The CORE library contains all basic GIS functionality</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54068458"/>
                  </a:ext>
                </a:extLst>
              </a:tr>
              <a:tr h="437180">
                <a:tc>
                  <a:txBody>
                    <a:bodyPr/>
                    <a:lstStyle/>
                    <a:p>
                      <a:pPr fontAlgn="t"/>
                      <a:r>
                        <a:rPr lang="en-SG" sz="1400" b="0" i="0" u="none" strike="noStrike" cap="none" dirty="0" err="1">
                          <a:solidFill>
                            <a:schemeClr val="tx1"/>
                          </a:solidFill>
                          <a:effectLst/>
                          <a:latin typeface="+mn-lt"/>
                          <a:ea typeface="+mn-ea"/>
                          <a:cs typeface="+mn-cs"/>
                          <a:sym typeface="Arial"/>
                        </a:rPr>
                        <a:t>qgis.gui</a:t>
                      </a:r>
                      <a:endParaRPr lang="en-SG" sz="1400" b="0" i="0" u="none" strike="noStrike" cap="none" dirty="0">
                        <a:solidFill>
                          <a:schemeClr val="tx1"/>
                        </a:solidFill>
                        <a:effectLst/>
                        <a:latin typeface="+mn-lt"/>
                        <a:ea typeface="+mn-ea"/>
                        <a:cs typeface="+mn-cs"/>
                        <a:sym typeface="Arial"/>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GUI library is build on top of the CORE library and adds reusable GUI widgets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3816334903"/>
                  </a:ext>
                </a:extLst>
              </a:tr>
              <a:tr h="437180">
                <a:tc>
                  <a:txBody>
                    <a:bodyPr/>
                    <a:lstStyle/>
                    <a:p>
                      <a:pPr fontAlgn="t"/>
                      <a:r>
                        <a:rPr lang="en-SG" sz="1400" b="0" i="0" u="none" strike="noStrike" cap="none" dirty="0" err="1">
                          <a:solidFill>
                            <a:schemeClr val="tx1"/>
                          </a:solidFill>
                          <a:effectLst/>
                          <a:latin typeface="+mn-lt"/>
                          <a:ea typeface="+mn-ea"/>
                          <a:cs typeface="+mn-cs"/>
                          <a:sym typeface="Arial"/>
                        </a:rPr>
                        <a:t>qgis.processing</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FFFFF"/>
                    </a:solidFill>
                  </a:tcPr>
                </a:tc>
                <a:tc>
                  <a:txBody>
                    <a:bodyPr/>
                    <a:lstStyle/>
                    <a:p>
                      <a:pPr fontAlgn="t"/>
                      <a:r>
                        <a:rPr lang="en-SG" sz="1400" dirty="0">
                          <a:effectLst/>
                        </a:rPr>
                        <a:t>The processing library contains classes for processing toolbox</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1293584585"/>
                  </a:ext>
                </a:extLst>
              </a:tr>
              <a:tr h="631290">
                <a:tc>
                  <a:txBody>
                    <a:bodyPr/>
                    <a:lstStyle/>
                    <a:p>
                      <a:pPr fontAlgn="t"/>
                      <a:r>
                        <a:rPr lang="en-SG" sz="1400" b="0" i="0" u="none" strike="noStrike" cap="none" dirty="0" err="1">
                          <a:solidFill>
                            <a:schemeClr val="tx1"/>
                          </a:solidFill>
                          <a:effectLst/>
                          <a:latin typeface="+mn-lt"/>
                          <a:ea typeface="+mn-ea"/>
                          <a:cs typeface="+mn-cs"/>
                          <a:sym typeface="Arial"/>
                        </a:rPr>
                        <a:t>qgis.analysis</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ANALYSIS library is built on top of CORE library and provides high level tools for carrying out spatial analysis on vector and raster data</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121819614"/>
                  </a:ext>
                </a:extLst>
              </a:tr>
              <a:tr h="553646">
                <a:tc>
                  <a:txBody>
                    <a:bodyPr/>
                    <a:lstStyle/>
                    <a:p>
                      <a:pPr fontAlgn="t"/>
                      <a:r>
                        <a:rPr lang="en-SG" sz="1400" b="0" i="0" u="none" strike="noStrike" cap="none" dirty="0" err="1">
                          <a:solidFill>
                            <a:schemeClr val="tx1"/>
                          </a:solidFill>
                          <a:effectLst/>
                          <a:latin typeface="+mn-lt"/>
                          <a:ea typeface="+mn-ea"/>
                          <a:cs typeface="+mn-cs"/>
                          <a:sym typeface="Arial"/>
                        </a:rPr>
                        <a:t>qgis.server</a:t>
                      </a:r>
                      <a:endParaRPr lang="en-SG" sz="1400" b="0" i="0" u="none" strike="noStrike" cap="none" dirty="0">
                        <a:solidFill>
                          <a:schemeClr val="tx1"/>
                        </a:solidFill>
                        <a:effectLst/>
                        <a:latin typeface="+mn-lt"/>
                        <a:ea typeface="+mn-ea"/>
                        <a:cs typeface="+mn-cs"/>
                        <a:sym typeface="Arial"/>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SERVER library is built on top of the CORE library and adds map server components to QGIS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750607723"/>
                  </a:ext>
                </a:extLst>
              </a:tr>
              <a:tr h="553646">
                <a:tc>
                  <a:txBody>
                    <a:bodyPr/>
                    <a:lstStyle/>
                    <a:p>
                      <a:pPr fontAlgn="t"/>
                      <a:r>
                        <a:rPr lang="en-SG" sz="1400" b="0" i="0" u="none" strike="noStrike" cap="none" dirty="0">
                          <a:solidFill>
                            <a:schemeClr val="tx1"/>
                          </a:solidFill>
                          <a:effectLst/>
                          <a:latin typeface="+mn-lt"/>
                          <a:ea typeface="+mn-ea"/>
                          <a:cs typeface="+mn-cs"/>
                          <a:sym typeface="Arial"/>
                        </a:rPr>
                        <a:t>qgis.3d</a:t>
                      </a: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3D library is build on top of the CORE library and Qt 3D framework</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2357744239"/>
                  </a:ext>
                </a:extLst>
              </a:tr>
            </a:tbl>
          </a:graphicData>
        </a:graphic>
      </p:graphicFrame>
    </p:spTree>
    <p:extLst>
      <p:ext uri="{BB962C8B-B14F-4D97-AF65-F5344CB8AC3E}">
        <p14:creationId xmlns:p14="http://schemas.microsoft.com/office/powerpoint/2010/main" val="1662320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5AAAB0-32F6-0F45-B95C-BFE558C7CB54}"/>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qgis.gui.QgsProject</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4" name="Rectangle 3">
            <a:extLst>
              <a:ext uri="{FF2B5EF4-FFF2-40B4-BE49-F238E27FC236}">
                <a16:creationId xmlns:a16="http://schemas.microsoft.com/office/drawing/2014/main" id="{5ACE01F8-DCAE-E74D-AF04-9430F1E0F9E7}"/>
              </a:ext>
            </a:extLst>
          </p:cNvPr>
          <p:cNvSpPr/>
          <p:nvPr/>
        </p:nvSpPr>
        <p:spPr>
          <a:xfrm>
            <a:off x="1413161" y="2321004"/>
            <a:ext cx="9642764" cy="3139321"/>
          </a:xfrm>
          <a:prstGeom prst="rect">
            <a:avLst/>
          </a:prstGeom>
        </p:spPr>
        <p:txBody>
          <a:bodyPr wrap="square">
            <a:spAutoFit/>
          </a:bodyPr>
          <a:lstStyle/>
          <a:p>
            <a:r>
              <a:rPr lang="en-SG" dirty="0">
                <a:solidFill>
                  <a:srgbClr val="222222"/>
                </a:solidFill>
                <a:latin typeface="Open Sans"/>
              </a:rPr>
              <a:t>A reference to </a:t>
            </a:r>
            <a:r>
              <a:rPr lang="en-SG" dirty="0" err="1">
                <a:solidFill>
                  <a:srgbClr val="222222"/>
                </a:solidFill>
                <a:latin typeface="Open Sans"/>
              </a:rPr>
              <a:t>QgisInterface</a:t>
            </a:r>
            <a:r>
              <a:rPr lang="en-SG" dirty="0">
                <a:solidFill>
                  <a:srgbClr val="222222"/>
                </a:solidFill>
                <a:latin typeface="Open Sans"/>
              </a:rPr>
              <a:t> is typically available through the </a:t>
            </a:r>
            <a:r>
              <a:rPr lang="en-SG" b="1" dirty="0" err="1">
                <a:solidFill>
                  <a:srgbClr val="222222"/>
                </a:solidFill>
                <a:latin typeface="Open Sans"/>
              </a:rPr>
              <a:t>iface</a:t>
            </a:r>
            <a:r>
              <a:rPr lang="en-SG" dirty="0">
                <a:solidFill>
                  <a:srgbClr val="222222"/>
                </a:solidFill>
                <a:latin typeface="Open Sans"/>
              </a:rPr>
              <a:t> global variable.</a:t>
            </a:r>
          </a:p>
          <a:p>
            <a:endParaRPr lang="en-SG" dirty="0">
              <a:solidFill>
                <a:srgbClr val="222222"/>
              </a:solidFill>
              <a:latin typeface="Open Sans"/>
            </a:endParaRPr>
          </a:p>
          <a:p>
            <a:r>
              <a:rPr lang="en-SG" dirty="0">
                <a:solidFill>
                  <a:srgbClr val="222222"/>
                </a:solidFill>
                <a:latin typeface="Open Sans"/>
              </a:rPr>
              <a:t>Get a reference to the map canvas displayed within the main application window, using the </a:t>
            </a:r>
            <a:r>
              <a:rPr lang="en-SG" b="1" dirty="0" err="1">
                <a:solidFill>
                  <a:srgbClr val="222222"/>
                </a:solidFill>
                <a:latin typeface="Open Sans"/>
              </a:rPr>
              <a:t>mapCanvas</a:t>
            </a:r>
            <a:r>
              <a:rPr lang="en-SG" dirty="0">
                <a:solidFill>
                  <a:srgbClr val="222222"/>
                </a:solidFill>
                <a:latin typeface="Open Sans"/>
              </a:rPr>
              <a:t>() method.</a:t>
            </a:r>
          </a:p>
          <a:p>
            <a:endParaRPr lang="en-SG" dirty="0">
              <a:solidFill>
                <a:srgbClr val="222222"/>
              </a:solidFill>
              <a:latin typeface="Open Sans"/>
            </a:endParaRPr>
          </a:p>
          <a:p>
            <a:r>
              <a:rPr lang="en-SG" dirty="0">
                <a:solidFill>
                  <a:srgbClr val="222222"/>
                </a:solidFill>
                <a:latin typeface="Open Sans"/>
              </a:rPr>
              <a:t>Retrieve the currently active layer within the project, using the </a:t>
            </a:r>
            <a:r>
              <a:rPr lang="en-SG" b="1" dirty="0" err="1">
                <a:solidFill>
                  <a:srgbClr val="222222"/>
                </a:solidFill>
                <a:latin typeface="Open Sans"/>
              </a:rPr>
              <a:t>activeLayer</a:t>
            </a:r>
            <a:r>
              <a:rPr lang="en-SG" dirty="0">
                <a:solidFill>
                  <a:srgbClr val="222222"/>
                </a:solidFill>
                <a:latin typeface="Open Sans"/>
              </a:rPr>
              <a:t>() method</a:t>
            </a:r>
            <a:r>
              <a:rPr lang="en-US" dirty="0">
                <a:solidFill>
                  <a:srgbClr val="222222"/>
                </a:solidFill>
                <a:latin typeface="Open Sans"/>
              </a:rPr>
              <a:t>.</a:t>
            </a:r>
          </a:p>
          <a:p>
            <a:endParaRPr lang="en-US" dirty="0">
              <a:solidFill>
                <a:srgbClr val="222222"/>
              </a:solidFill>
              <a:latin typeface="Open Sans"/>
            </a:endParaRPr>
          </a:p>
          <a:p>
            <a:r>
              <a:rPr lang="en-SG" dirty="0">
                <a:solidFill>
                  <a:srgbClr val="222222"/>
                </a:solidFill>
                <a:latin typeface="Open Sans"/>
              </a:rPr>
              <a:t>Get a reference to the application’s main window by calling the </a:t>
            </a:r>
            <a:r>
              <a:rPr lang="en-SG" b="1" dirty="0" err="1">
                <a:solidFill>
                  <a:srgbClr val="222222"/>
                </a:solidFill>
                <a:latin typeface="Open Sans"/>
              </a:rPr>
              <a:t>mainWindow</a:t>
            </a:r>
            <a:r>
              <a:rPr lang="en-SG" dirty="0">
                <a:solidFill>
                  <a:srgbClr val="222222"/>
                </a:solidFill>
                <a:latin typeface="Open Sans"/>
              </a:rPr>
              <a:t>() method. </a:t>
            </a:r>
          </a:p>
          <a:p>
            <a:endParaRPr lang="en-SG" dirty="0">
              <a:solidFill>
                <a:srgbClr val="222222"/>
              </a:solidFill>
              <a:latin typeface="Open Sans"/>
            </a:endParaRPr>
          </a:p>
          <a:p>
            <a:r>
              <a:rPr lang="en-SG" dirty="0">
                <a:solidFill>
                  <a:srgbClr val="222222"/>
                </a:solidFill>
                <a:latin typeface="Open Sans"/>
              </a:rPr>
              <a:t>Get a reference to the QGIS system’s message bar by calling the </a:t>
            </a:r>
            <a:r>
              <a:rPr lang="en-SG" b="1" dirty="0" err="1">
                <a:solidFill>
                  <a:srgbClr val="222222"/>
                </a:solidFill>
                <a:latin typeface="Open Sans"/>
              </a:rPr>
              <a:t>messageBar</a:t>
            </a:r>
            <a:r>
              <a:rPr lang="en-SG" dirty="0">
                <a:solidFill>
                  <a:srgbClr val="222222"/>
                </a:solidFill>
                <a:latin typeface="Open Sans"/>
              </a:rPr>
              <a:t>() method. </a:t>
            </a:r>
          </a:p>
          <a:p>
            <a:endParaRPr lang="en-SG" dirty="0">
              <a:solidFill>
                <a:srgbClr val="222222"/>
              </a:solidFill>
              <a:latin typeface="Open Sans"/>
            </a:endParaRPr>
          </a:p>
        </p:txBody>
      </p:sp>
      <p:sp>
        <p:nvSpPr>
          <p:cNvPr id="6" name="TextBox 5">
            <a:extLst>
              <a:ext uri="{FF2B5EF4-FFF2-40B4-BE49-F238E27FC236}">
                <a16:creationId xmlns:a16="http://schemas.microsoft.com/office/drawing/2014/main" id="{0C435BD0-A800-1547-8B95-16BC36714B43}"/>
              </a:ext>
            </a:extLst>
          </p:cNvPr>
          <p:cNvSpPr txBox="1"/>
          <p:nvPr/>
        </p:nvSpPr>
        <p:spPr>
          <a:xfrm>
            <a:off x="5483074" y="1731627"/>
            <a:ext cx="1502939" cy="307777"/>
          </a:xfrm>
          <a:prstGeom prst="rect">
            <a:avLst/>
          </a:prstGeom>
          <a:noFill/>
          <a:ln>
            <a:solidFill>
              <a:schemeClr val="tx1"/>
            </a:solidFill>
          </a:ln>
        </p:spPr>
        <p:txBody>
          <a:bodyPr wrap="square" rtlCol="0">
            <a:spAutoFit/>
          </a:bodyPr>
          <a:lstStyle/>
          <a:p>
            <a:pPr algn="ctr"/>
            <a:r>
              <a:rPr lang="en-SG" sz="1400" b="1" dirty="0" err="1"/>
              <a:t>QgisInterface</a:t>
            </a:r>
            <a:endParaRPr lang="en-SG" sz="1400" b="1" dirty="0"/>
          </a:p>
        </p:txBody>
      </p:sp>
    </p:spTree>
    <p:extLst>
      <p:ext uri="{BB962C8B-B14F-4D97-AF65-F5344CB8AC3E}">
        <p14:creationId xmlns:p14="http://schemas.microsoft.com/office/powerpoint/2010/main" val="241915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qgis.core.QgsProject</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25" name="Rectangle 24">
            <a:extLst>
              <a:ext uri="{FF2B5EF4-FFF2-40B4-BE49-F238E27FC236}">
                <a16:creationId xmlns:a16="http://schemas.microsoft.com/office/drawing/2014/main" id="{67EB6328-6AB2-1845-8556-AB88E82BE139}"/>
              </a:ext>
            </a:extLst>
          </p:cNvPr>
          <p:cNvSpPr/>
          <p:nvPr/>
        </p:nvSpPr>
        <p:spPr>
          <a:xfrm>
            <a:off x="5258243" y="2913332"/>
            <a:ext cx="1468278" cy="307777"/>
          </a:xfrm>
          <a:prstGeom prst="rect">
            <a:avLst/>
          </a:prstGeom>
          <a:noFill/>
          <a:ln>
            <a:solidFill>
              <a:schemeClr val="tx1"/>
            </a:solidFill>
          </a:ln>
        </p:spPr>
        <p:txBody>
          <a:bodyPr wrap="square" rtlCol="0">
            <a:spAutoFit/>
          </a:bodyPr>
          <a:lstStyle/>
          <a:p>
            <a:pPr algn="ctr"/>
            <a:r>
              <a:rPr lang="en-SG" sz="1400" dirty="0" err="1"/>
              <a:t>QgsProject</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72485"/>
            <a:ext cx="2013262" cy="307777"/>
          </a:xfrm>
          <a:prstGeom prst="rect">
            <a:avLst/>
          </a:prstGeom>
          <a:noFill/>
          <a:ln>
            <a:solidFill>
              <a:schemeClr val="tx1"/>
            </a:solidFill>
          </a:ln>
        </p:spPr>
        <p:txBody>
          <a:bodyPr wrap="square" rtlCol="0">
            <a:spAutoFit/>
          </a:bodyPr>
          <a:lstStyle/>
          <a:p>
            <a:pPr algn="ctr"/>
            <a:r>
              <a:rPr lang="en-SG" sz="1400" dirty="0"/>
              <a:t>QgsMapLayer1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72485"/>
            <a:ext cx="2013262" cy="307777"/>
          </a:xfrm>
          <a:prstGeom prst="rect">
            <a:avLst/>
          </a:prstGeom>
          <a:noFill/>
          <a:ln>
            <a:solidFill>
              <a:schemeClr val="tx1"/>
            </a:solidFill>
          </a:ln>
        </p:spPr>
        <p:txBody>
          <a:bodyPr wrap="square" rtlCol="0">
            <a:spAutoFit/>
          </a:bodyPr>
          <a:lstStyle/>
          <a:p>
            <a:pPr algn="ctr"/>
            <a:r>
              <a:rPr lang="en-SG" sz="1400" dirty="0"/>
              <a:t>QgsMapLayer2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72485"/>
            <a:ext cx="2013262" cy="307777"/>
          </a:xfrm>
          <a:prstGeom prst="rect">
            <a:avLst/>
          </a:prstGeom>
          <a:noFill/>
          <a:ln>
            <a:solidFill>
              <a:schemeClr val="tx1"/>
            </a:solidFill>
          </a:ln>
        </p:spPr>
        <p:txBody>
          <a:bodyPr wrap="square" rtlCol="0">
            <a:spAutoFit/>
          </a:bodyPr>
          <a:lstStyle/>
          <a:p>
            <a:pPr algn="ctr"/>
            <a:r>
              <a:rPr lang="en-SG" sz="1400" dirty="0" err="1"/>
              <a:t>QgsMapLayerN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72485"/>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221109"/>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221109"/>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221109"/>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221109"/>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47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qgis.core.QgsProject</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3" name="Rectangle 2">
            <a:extLst>
              <a:ext uri="{FF2B5EF4-FFF2-40B4-BE49-F238E27FC236}">
                <a16:creationId xmlns:a16="http://schemas.microsoft.com/office/drawing/2014/main" id="{B041BC33-09F8-B74C-8ABC-4AED4212640A}"/>
              </a:ext>
            </a:extLst>
          </p:cNvPr>
          <p:cNvSpPr/>
          <p:nvPr/>
        </p:nvSpPr>
        <p:spPr>
          <a:xfrm>
            <a:off x="1476103" y="2330395"/>
            <a:ext cx="7986551" cy="3139321"/>
          </a:xfrm>
          <a:prstGeom prst="rect">
            <a:avLst/>
          </a:prstGeom>
        </p:spPr>
        <p:txBody>
          <a:bodyPr wrap="square">
            <a:spAutoFit/>
          </a:bodyPr>
          <a:lstStyle/>
          <a:p>
            <a:r>
              <a:rPr lang="en-US" dirty="0"/>
              <a:t>import </a:t>
            </a:r>
            <a:r>
              <a:rPr lang="en-US" dirty="0" err="1"/>
              <a:t>os</a:t>
            </a:r>
            <a:endParaRPr lang="en-US" dirty="0"/>
          </a:p>
          <a:p>
            <a:endParaRPr lang="en-US" dirty="0"/>
          </a:p>
          <a:p>
            <a:r>
              <a:rPr lang="en-US" dirty="0">
                <a:solidFill>
                  <a:schemeClr val="bg1">
                    <a:lumMod val="65000"/>
                  </a:schemeClr>
                </a:solidFill>
              </a:rPr>
              <a:t># change your current work directory</a:t>
            </a:r>
          </a:p>
          <a:p>
            <a:r>
              <a:rPr lang="en-US" dirty="0" err="1"/>
              <a:t>os.chdir</a:t>
            </a:r>
            <a:r>
              <a:rPr lang="en-US" dirty="0"/>
              <a:t>("/Users/</a:t>
            </a:r>
            <a:r>
              <a:rPr lang="en-US" dirty="0" err="1"/>
              <a:t>hs</a:t>
            </a:r>
            <a:r>
              <a:rPr lang="en-US" dirty="0"/>
              <a:t>/Projects/</a:t>
            </a:r>
            <a:r>
              <a:rPr lang="en-US" dirty="0" err="1"/>
              <a:t>pyqgis</a:t>
            </a:r>
            <a:r>
              <a:rPr lang="en-US" dirty="0"/>
              <a:t>")</a:t>
            </a:r>
          </a:p>
          <a:p>
            <a:endParaRPr lang="en-US" dirty="0"/>
          </a:p>
          <a:p>
            <a:r>
              <a:rPr lang="en-US" dirty="0">
                <a:solidFill>
                  <a:schemeClr val="bg1">
                    <a:lumMod val="65000"/>
                  </a:schemeClr>
                </a:solidFill>
              </a:rPr>
              <a:t># as </a:t>
            </a:r>
            <a:r>
              <a:rPr lang="en-US" dirty="0" err="1">
                <a:solidFill>
                  <a:schemeClr val="bg1">
                    <a:lumMod val="65000"/>
                  </a:schemeClr>
                </a:solidFill>
              </a:rPr>
              <a:t>QgsProject</a:t>
            </a:r>
            <a:r>
              <a:rPr lang="en-US" dirty="0">
                <a:solidFill>
                  <a:schemeClr val="bg1">
                    <a:lumMod val="65000"/>
                  </a:schemeClr>
                </a:solidFill>
              </a:rPr>
              <a:t> is Singleton class, we need to get the instance of it</a:t>
            </a:r>
          </a:p>
          <a:p>
            <a:r>
              <a:rPr lang="en-US" dirty="0"/>
              <a:t>project = </a:t>
            </a:r>
            <a:r>
              <a:rPr lang="en-US" dirty="0" err="1"/>
              <a:t>QgsProject.instance</a:t>
            </a:r>
            <a:r>
              <a:rPr lang="en-US" dirty="0"/>
              <a:t>()</a:t>
            </a:r>
          </a:p>
          <a:p>
            <a:endParaRPr lang="en-US" dirty="0"/>
          </a:p>
          <a:p>
            <a:r>
              <a:rPr lang="en-US" dirty="0">
                <a:solidFill>
                  <a:schemeClr val="bg1">
                    <a:lumMod val="65000"/>
                  </a:schemeClr>
                </a:solidFill>
              </a:rPr>
              <a:t># open the project</a:t>
            </a:r>
          </a:p>
          <a:p>
            <a:r>
              <a:rPr lang="en-US" dirty="0" err="1"/>
              <a:t>project_name</a:t>
            </a:r>
            <a:r>
              <a:rPr lang="en-US" dirty="0"/>
              <a:t> = 'Data/</a:t>
            </a:r>
            <a:r>
              <a:rPr lang="en-US" dirty="0" err="1"/>
              <a:t>QgsProject.qgs</a:t>
            </a:r>
            <a:r>
              <a:rPr lang="en-US" dirty="0"/>
              <a:t>'</a:t>
            </a:r>
          </a:p>
          <a:p>
            <a:r>
              <a:rPr lang="en-US" dirty="0" err="1"/>
              <a:t>project.read</a:t>
            </a:r>
            <a:r>
              <a:rPr lang="en-US" dirty="0"/>
              <a:t>(</a:t>
            </a:r>
            <a:r>
              <a:rPr lang="en-US" dirty="0" err="1"/>
              <a:t>project_name</a:t>
            </a:r>
            <a:r>
              <a:rPr lang="en-US" dirty="0"/>
              <a:t>)</a:t>
            </a:r>
          </a:p>
        </p:txBody>
      </p:sp>
    </p:spTree>
    <p:extLst>
      <p:ext uri="{BB962C8B-B14F-4D97-AF65-F5344CB8AC3E}">
        <p14:creationId xmlns:p14="http://schemas.microsoft.com/office/powerpoint/2010/main" val="1004955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qgis.core.QgsMapLayer</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3" name="Rectangle 2">
            <a:extLst>
              <a:ext uri="{FF2B5EF4-FFF2-40B4-BE49-F238E27FC236}">
                <a16:creationId xmlns:a16="http://schemas.microsoft.com/office/drawing/2014/main" id="{B041BC33-09F8-B74C-8ABC-4AED4212640A}"/>
              </a:ext>
            </a:extLst>
          </p:cNvPr>
          <p:cNvSpPr/>
          <p:nvPr/>
        </p:nvSpPr>
        <p:spPr>
          <a:xfrm>
            <a:off x="1476103" y="2330395"/>
            <a:ext cx="7986551" cy="2862322"/>
          </a:xfrm>
          <a:prstGeom prst="rect">
            <a:avLst/>
          </a:prstGeom>
        </p:spPr>
        <p:txBody>
          <a:bodyPr wrap="square">
            <a:spAutoFit/>
          </a:bodyPr>
          <a:lstStyle/>
          <a:p>
            <a:r>
              <a:rPr lang="en-US" dirty="0">
                <a:solidFill>
                  <a:schemeClr val="bg1">
                    <a:lumMod val="65000"/>
                  </a:schemeClr>
                </a:solidFill>
              </a:rPr>
              <a:t># list of layer names using list comprehension</a:t>
            </a:r>
          </a:p>
          <a:p>
            <a:r>
              <a:rPr lang="en-US" dirty="0"/>
              <a:t>layers = </a:t>
            </a:r>
            <a:r>
              <a:rPr lang="en-US" dirty="0" err="1"/>
              <a:t>project.mapLayers</a:t>
            </a:r>
            <a:r>
              <a:rPr lang="en-US" dirty="0"/>
              <a:t>()</a:t>
            </a:r>
          </a:p>
          <a:p>
            <a:r>
              <a:rPr lang="en-US" dirty="0"/>
              <a:t>l=[</a:t>
            </a:r>
            <a:r>
              <a:rPr lang="en-US" dirty="0" err="1"/>
              <a:t>layer.name</a:t>
            </a:r>
            <a:r>
              <a:rPr lang="en-US" dirty="0"/>
              <a:t>() for layer in </a:t>
            </a:r>
            <a:r>
              <a:rPr lang="en-US" dirty="0" err="1"/>
              <a:t>layers.values</a:t>
            </a:r>
            <a:r>
              <a:rPr lang="en-US" dirty="0"/>
              <a:t>()]</a:t>
            </a:r>
          </a:p>
          <a:p>
            <a:endParaRPr lang="en-US" dirty="0"/>
          </a:p>
          <a:p>
            <a:r>
              <a:rPr lang="en-US" dirty="0">
                <a:solidFill>
                  <a:schemeClr val="bg1">
                    <a:lumMod val="65000"/>
                  </a:schemeClr>
                </a:solidFill>
              </a:rPr>
              <a:t># dictionary with key = layer name and value = layer object</a:t>
            </a:r>
          </a:p>
          <a:p>
            <a:r>
              <a:rPr lang="en-US" dirty="0" err="1"/>
              <a:t>layers_list</a:t>
            </a:r>
            <a:r>
              <a:rPr lang="en-US" dirty="0"/>
              <a:t> = {}</a:t>
            </a:r>
          </a:p>
          <a:p>
            <a:r>
              <a:rPr lang="en-US" dirty="0"/>
              <a:t>for l in </a:t>
            </a:r>
            <a:r>
              <a:rPr lang="en-US" dirty="0" err="1"/>
              <a:t>layers.values</a:t>
            </a:r>
            <a:r>
              <a:rPr lang="en-US" dirty="0"/>
              <a:t>():</a:t>
            </a:r>
          </a:p>
          <a:p>
            <a:r>
              <a:rPr lang="en-US" dirty="0"/>
              <a:t>  </a:t>
            </a:r>
            <a:r>
              <a:rPr lang="en-US" dirty="0" err="1"/>
              <a:t>layers_list</a:t>
            </a:r>
            <a:r>
              <a:rPr lang="en-US" dirty="0"/>
              <a:t>[</a:t>
            </a:r>
            <a:r>
              <a:rPr lang="en-US" dirty="0" err="1"/>
              <a:t>l.name</a:t>
            </a:r>
            <a:r>
              <a:rPr lang="en-US" dirty="0"/>
              <a:t>()] = l</a:t>
            </a:r>
          </a:p>
          <a:p>
            <a:endParaRPr lang="en-US" dirty="0"/>
          </a:p>
          <a:p>
            <a:r>
              <a:rPr lang="en-US" dirty="0"/>
              <a:t>print(</a:t>
            </a:r>
            <a:r>
              <a:rPr lang="en-US" dirty="0" err="1"/>
              <a:t>layers_list</a:t>
            </a:r>
            <a:r>
              <a:rPr lang="en-US" dirty="0"/>
              <a:t>)</a:t>
            </a:r>
          </a:p>
        </p:txBody>
      </p:sp>
    </p:spTree>
    <p:extLst>
      <p:ext uri="{BB962C8B-B14F-4D97-AF65-F5344CB8AC3E}">
        <p14:creationId xmlns:p14="http://schemas.microsoft.com/office/powerpoint/2010/main" val="3077735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qgis.core.QgsLayerTree</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379121" y="1846782"/>
            <a:ext cx="8291352" cy="4154984"/>
          </a:xfrm>
          <a:prstGeom prst="rect">
            <a:avLst/>
          </a:prstGeom>
        </p:spPr>
        <p:txBody>
          <a:bodyPr wrap="square">
            <a:spAutoFit/>
          </a:bodyPr>
          <a:lstStyle/>
          <a:p>
            <a:r>
              <a:rPr lang="en-SG" sz="1200" dirty="0"/>
              <a:t>root = </a:t>
            </a:r>
            <a:r>
              <a:rPr lang="en-SG" sz="1200" dirty="0" err="1"/>
              <a:t>QgsProject.instance</a:t>
            </a:r>
            <a:r>
              <a:rPr lang="en-SG" sz="1200" dirty="0"/>
              <a:t>().</a:t>
            </a:r>
            <a:r>
              <a:rPr lang="en-SG" sz="1200" dirty="0" err="1"/>
              <a:t>layerTreeRoot</a:t>
            </a:r>
            <a:r>
              <a:rPr lang="en-SG" sz="1200" dirty="0"/>
              <a:t>()</a:t>
            </a:r>
          </a:p>
          <a:p>
            <a:endParaRPr lang="en-SG" sz="1200" dirty="0">
              <a:solidFill>
                <a:schemeClr val="bg1">
                  <a:lumMod val="65000"/>
                </a:schemeClr>
              </a:solidFill>
            </a:endParaRPr>
          </a:p>
          <a:p>
            <a:r>
              <a:rPr lang="en-SG" sz="1200" dirty="0">
                <a:solidFill>
                  <a:schemeClr val="bg1">
                    <a:lumMod val="65000"/>
                  </a:schemeClr>
                </a:solidFill>
              </a:rPr>
              <a:t># create two tree groups</a:t>
            </a:r>
          </a:p>
          <a:p>
            <a:r>
              <a:rPr lang="en-SG" sz="1200" dirty="0"/>
              <a:t>group1 = </a:t>
            </a:r>
            <a:r>
              <a:rPr lang="en-SG" sz="1200" dirty="0" err="1"/>
              <a:t>root.addGroup</a:t>
            </a:r>
            <a:r>
              <a:rPr lang="en-SG" sz="1200" dirty="0"/>
              <a:t>("group1")</a:t>
            </a:r>
          </a:p>
          <a:p>
            <a:endParaRPr lang="en-SG" sz="1200" dirty="0"/>
          </a:p>
          <a:p>
            <a:r>
              <a:rPr lang="en-SG" sz="1200" dirty="0">
                <a:solidFill>
                  <a:schemeClr val="bg1">
                    <a:lumMod val="65000"/>
                  </a:schemeClr>
                </a:solidFill>
              </a:rPr>
              <a:t># get a </a:t>
            </a:r>
            <a:r>
              <a:rPr lang="en-SG" sz="1200" dirty="0" err="1">
                <a:solidFill>
                  <a:schemeClr val="bg1">
                    <a:lumMod val="65000"/>
                  </a:schemeClr>
                </a:solidFill>
              </a:rPr>
              <a:t>QgsVectorLayer</a:t>
            </a:r>
            <a:endParaRPr lang="en-SG" sz="1200" dirty="0">
              <a:solidFill>
                <a:schemeClr val="bg1">
                  <a:lumMod val="65000"/>
                </a:schemeClr>
              </a:solidFill>
            </a:endParaRPr>
          </a:p>
          <a:p>
            <a:r>
              <a:rPr lang="en-SG" sz="1200" dirty="0"/>
              <a:t>vl1 = </a:t>
            </a:r>
            <a:r>
              <a:rPr lang="en-SG" sz="1200" dirty="0" err="1"/>
              <a:t>QgsProject.instance</a:t>
            </a:r>
            <a:r>
              <a:rPr lang="en-SG" sz="1200" dirty="0"/>
              <a:t>().</a:t>
            </a:r>
            <a:r>
              <a:rPr lang="en-SG" sz="1200" dirty="0" err="1"/>
              <a:t>mapLayersByName</a:t>
            </a:r>
            <a:r>
              <a:rPr lang="en-SG" sz="1200" dirty="0"/>
              <a:t>("MP14_Subzone_Central")[0]</a:t>
            </a:r>
          </a:p>
          <a:p>
            <a:endParaRPr lang="en-SG" sz="1200" dirty="0">
              <a:solidFill>
                <a:schemeClr val="bg1">
                  <a:lumMod val="65000"/>
                </a:schemeClr>
              </a:solidFill>
            </a:endParaRPr>
          </a:p>
          <a:p>
            <a:r>
              <a:rPr lang="en-SG" sz="1200" dirty="0">
                <a:solidFill>
                  <a:schemeClr val="bg1">
                    <a:lumMod val="65000"/>
                  </a:schemeClr>
                </a:solidFill>
              </a:rPr>
              <a:t># create a </a:t>
            </a:r>
            <a:r>
              <a:rPr lang="en-SG" sz="1200" dirty="0" err="1">
                <a:solidFill>
                  <a:schemeClr val="bg1">
                    <a:lumMod val="65000"/>
                  </a:schemeClr>
                </a:solidFill>
              </a:rPr>
              <a:t>QgsLayerTreeLayer</a:t>
            </a:r>
            <a:r>
              <a:rPr lang="en-SG" sz="1200" dirty="0">
                <a:solidFill>
                  <a:schemeClr val="bg1">
                    <a:lumMod val="65000"/>
                  </a:schemeClr>
                </a:solidFill>
              </a:rPr>
              <a:t> object from </a:t>
            </a:r>
            <a:r>
              <a:rPr lang="en-SG" sz="1200" dirty="0" err="1">
                <a:solidFill>
                  <a:schemeClr val="bg1">
                    <a:lumMod val="65000"/>
                  </a:schemeClr>
                </a:solidFill>
              </a:rPr>
              <a:t>vl</a:t>
            </a:r>
            <a:r>
              <a:rPr lang="en-SG" sz="1200" dirty="0">
                <a:solidFill>
                  <a:schemeClr val="bg1">
                    <a:lumMod val="65000"/>
                  </a:schemeClr>
                </a:solidFill>
              </a:rPr>
              <a:t> by its id</a:t>
            </a:r>
          </a:p>
          <a:p>
            <a:r>
              <a:rPr lang="en-SG" sz="1200" dirty="0"/>
              <a:t>myvl1 = </a:t>
            </a:r>
            <a:r>
              <a:rPr lang="en-SG" sz="1200" dirty="0" err="1"/>
              <a:t>root.findLayer</a:t>
            </a:r>
            <a:r>
              <a:rPr lang="en-SG" sz="1200" dirty="0"/>
              <a:t>(vl1.id())</a:t>
            </a:r>
          </a:p>
          <a:p>
            <a:endParaRPr lang="en-SG" sz="1200" dirty="0"/>
          </a:p>
          <a:p>
            <a:r>
              <a:rPr lang="en-SG" sz="1200" dirty="0">
                <a:solidFill>
                  <a:schemeClr val="bg1">
                    <a:lumMod val="65000"/>
                  </a:schemeClr>
                </a:solidFill>
              </a:rPr>
              <a:t># clone the </a:t>
            </a:r>
            <a:r>
              <a:rPr lang="en-SG" sz="1200" dirty="0" err="1">
                <a:solidFill>
                  <a:schemeClr val="bg1">
                    <a:lumMod val="65000"/>
                  </a:schemeClr>
                </a:solidFill>
              </a:rPr>
              <a:t>myvl</a:t>
            </a:r>
            <a:r>
              <a:rPr lang="en-SG" sz="1200" dirty="0">
                <a:solidFill>
                  <a:schemeClr val="bg1">
                    <a:lumMod val="65000"/>
                  </a:schemeClr>
                </a:solidFill>
              </a:rPr>
              <a:t> </a:t>
            </a:r>
            <a:r>
              <a:rPr lang="en-SG" sz="1200" dirty="0" err="1">
                <a:solidFill>
                  <a:schemeClr val="bg1">
                    <a:lumMod val="65000"/>
                  </a:schemeClr>
                </a:solidFill>
              </a:rPr>
              <a:t>QgsLayerTreeLayer</a:t>
            </a:r>
            <a:r>
              <a:rPr lang="en-SG" sz="1200" dirty="0">
                <a:solidFill>
                  <a:schemeClr val="bg1">
                    <a:lumMod val="65000"/>
                  </a:schemeClr>
                </a:solidFill>
              </a:rPr>
              <a:t> object</a:t>
            </a:r>
          </a:p>
          <a:p>
            <a:r>
              <a:rPr lang="en-SG" sz="1200" dirty="0"/>
              <a:t>myvl1clone = myvl1.clone()</a:t>
            </a:r>
          </a:p>
          <a:p>
            <a:endParaRPr lang="en-SG" sz="1200" dirty="0"/>
          </a:p>
          <a:p>
            <a:r>
              <a:rPr lang="en-SG" sz="1200" dirty="0">
                <a:solidFill>
                  <a:schemeClr val="bg1">
                    <a:lumMod val="65000"/>
                  </a:schemeClr>
                </a:solidFill>
              </a:rPr>
              <a:t># get the parent. If None (layer is not in group) returns ‘ '</a:t>
            </a:r>
          </a:p>
          <a:p>
            <a:r>
              <a:rPr lang="en-SG" sz="1200" dirty="0"/>
              <a:t>parent = myvl1.parent()</a:t>
            </a:r>
          </a:p>
          <a:p>
            <a:endParaRPr lang="en-SG" sz="1200" dirty="0"/>
          </a:p>
          <a:p>
            <a:r>
              <a:rPr lang="en-SG" sz="1200" dirty="0">
                <a:solidFill>
                  <a:schemeClr val="bg1">
                    <a:lumMod val="65000"/>
                  </a:schemeClr>
                </a:solidFill>
              </a:rPr>
              <a:t># move the cloned layer to the top (0)</a:t>
            </a:r>
          </a:p>
          <a:p>
            <a:r>
              <a:rPr lang="en-SG" sz="1200" dirty="0"/>
              <a:t>group1.insertChildNode(0, myvl1clone)</a:t>
            </a:r>
          </a:p>
          <a:p>
            <a:endParaRPr lang="en-SG" sz="1200" dirty="0"/>
          </a:p>
          <a:p>
            <a:r>
              <a:rPr lang="en-SG" sz="1200" dirty="0">
                <a:solidFill>
                  <a:schemeClr val="bg1">
                    <a:lumMod val="65000"/>
                  </a:schemeClr>
                </a:solidFill>
              </a:rPr>
              <a:t># remove the </a:t>
            </a:r>
            <a:r>
              <a:rPr lang="en-SG" sz="1200" dirty="0" err="1">
                <a:solidFill>
                  <a:schemeClr val="bg1">
                    <a:lumMod val="65000"/>
                  </a:schemeClr>
                </a:solidFill>
              </a:rPr>
              <a:t>QgsLayerTreeLayer</a:t>
            </a:r>
            <a:r>
              <a:rPr lang="en-SG" sz="1200" dirty="0">
                <a:solidFill>
                  <a:schemeClr val="bg1">
                    <a:lumMod val="65000"/>
                  </a:schemeClr>
                </a:solidFill>
              </a:rPr>
              <a:t> from its parent</a:t>
            </a:r>
          </a:p>
          <a:p>
            <a:r>
              <a:rPr lang="en-SG" sz="1200" dirty="0" err="1"/>
              <a:t>parent.removeChildNode</a:t>
            </a:r>
            <a:r>
              <a:rPr lang="en-SG" sz="1200" dirty="0"/>
              <a:t>(myvl1)</a:t>
            </a:r>
          </a:p>
        </p:txBody>
      </p:sp>
      <p:pic>
        <p:nvPicPr>
          <p:cNvPr id="19458" name="Picture 2" descr="Inheritance graph">
            <a:extLst>
              <a:ext uri="{FF2B5EF4-FFF2-40B4-BE49-F238E27FC236}">
                <a16:creationId xmlns:a16="http://schemas.microsoft.com/office/drawing/2014/main" id="{829E2FF8-5F5F-344E-8C41-485BA1700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4473" y="2567226"/>
            <a:ext cx="20320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63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2735" y="207351"/>
            <a:ext cx="6898614" cy="972520"/>
            <a:chOff x="-185129" y="664141"/>
            <a:chExt cx="10108139" cy="1424977"/>
          </a:xfrm>
          <a:effectLst>
            <a:outerShdw blurRad="342900" dist="203200" dir="5400000" sx="99000" sy="99000" algn="ctr" rotWithShape="0">
              <a:schemeClr val="bg1">
                <a:lumMod val="85000"/>
                <a:alpha val="50000"/>
              </a:schemeClr>
            </a:outerShdw>
            <a:reflection stA="49000" endPos="47000" dist="50800" dir="5400000" sy="-100000" algn="bl" rotWithShape="0"/>
          </a:effectLst>
        </p:grpSpPr>
        <p:pic>
          <p:nvPicPr>
            <p:cNvPr id="4" name="Picture 3"/>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5129" y="664141"/>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4929333" y="857349"/>
              <a:ext cx="4993677" cy="1107995"/>
            </a:xfrm>
            <a:prstGeom prst="rect">
              <a:avLst/>
            </a:prstGeom>
          </p:spPr>
          <p:txBody>
            <a:bodyPr wrap="none" anchor="ctr">
              <a:spAutoFit/>
            </a:bodyPr>
            <a:lstStyle/>
            <a:p>
              <a:pPr algn="ctr"/>
              <a:r>
                <a:rPr lang="en-SG" sz="66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ea typeface="Calibri" panose="020F0502020204030204" pitchFamily="34" charset="0"/>
                  <a:cs typeface="Times New Roman" panose="02020603050405020304" pitchFamily="18" charset="0"/>
                </a:rPr>
                <a:t>Vanguard</a:t>
              </a:r>
            </a:p>
          </p:txBody>
        </p:sp>
      </p:grpSp>
      <p:grpSp>
        <p:nvGrpSpPr>
          <p:cNvPr id="6" name="Group 5">
            <a:extLst>
              <a:ext uri="{FF2B5EF4-FFF2-40B4-BE49-F238E27FC236}">
                <a16:creationId xmlns:a16="http://schemas.microsoft.com/office/drawing/2014/main" id="{8AC51DFD-F2F2-4314-B45A-32B389F715F1}"/>
              </a:ext>
            </a:extLst>
          </p:cNvPr>
          <p:cNvGrpSpPr/>
          <p:nvPr/>
        </p:nvGrpSpPr>
        <p:grpSpPr>
          <a:xfrm>
            <a:off x="8516868" y="5424022"/>
            <a:ext cx="2774236" cy="565287"/>
            <a:chOff x="8516868" y="5424022"/>
            <a:chExt cx="2774236" cy="565287"/>
          </a:xfrm>
        </p:grpSpPr>
        <p:pic>
          <p:nvPicPr>
            <p:cNvPr id="26" name="Picture 25" descr="C:\Users\SLANJW\AppData\Local\Microsoft\Windows\INetCache\Content.Outlook\2BVHPN0H\GeoWorksSG_FINALLOGO.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751324" y="5490665"/>
              <a:ext cx="1539780" cy="432000"/>
            </a:xfrm>
            <a:prstGeom prst="rect">
              <a:avLst/>
            </a:prstGeom>
            <a:noFill/>
            <a:ln>
              <a:noFill/>
            </a:ln>
            <a:effectLst/>
            <a:extLst>
              <a:ext uri="{53640926-AAD7-44D8-BBD7-CCE9431645EC}">
                <a14:shadowObscured xmlns:a14="http://schemas.microsoft.com/office/drawing/2010/main"/>
              </a:ext>
            </a:extLst>
          </p:spPr>
        </p:pic>
        <p:sp>
          <p:nvSpPr>
            <p:cNvPr id="27" name="Rectangle 26"/>
            <p:cNvSpPr/>
            <p:nvPr/>
          </p:nvSpPr>
          <p:spPr>
            <a:xfrm>
              <a:off x="9375607" y="5475833"/>
              <a:ext cx="412292" cy="461665"/>
            </a:xfrm>
            <a:prstGeom prst="rect">
              <a:avLst/>
            </a:prstGeom>
            <a:effectLst/>
          </p:spPr>
          <p:txBody>
            <a:bodyPr wrap="none">
              <a:spAutoFit/>
            </a:bodyPr>
            <a:lstStyle/>
            <a:p>
              <a:r>
                <a:rPr lang="en-US" sz="2400" b="1" cap="all" dirty="0">
                  <a:latin typeface="Century Gothic" panose="020B0502020202020204" pitchFamily="34" charset="0"/>
                  <a:ea typeface="Calibri" panose="020F0502020204030204" pitchFamily="34" charset="0"/>
                  <a:cs typeface="Times New Roman" panose="02020603050405020304" pitchFamily="18" charset="0"/>
                </a:rPr>
                <a:t>@</a:t>
              </a:r>
              <a:endParaRPr lang="en-SG" sz="2400" dirty="0"/>
            </a:p>
          </p:txBody>
        </p:sp>
        <p:pic>
          <p:nvPicPr>
            <p:cNvPr id="3" name="Picture 2">
              <a:extLst>
                <a:ext uri="{FF2B5EF4-FFF2-40B4-BE49-F238E27FC236}">
                  <a16:creationId xmlns:a16="http://schemas.microsoft.com/office/drawing/2014/main" id="{833EC7C4-4D6A-4204-B6B8-64BE78F514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6868" y="5424022"/>
              <a:ext cx="904459" cy="565287"/>
            </a:xfrm>
            <a:prstGeom prst="rect">
              <a:avLst/>
            </a:prstGeom>
          </p:spPr>
        </p:pic>
      </p:grpSp>
      <p:cxnSp>
        <p:nvCxnSpPr>
          <p:cNvPr id="9" name="Straight Arrow Connector 8">
            <a:extLst>
              <a:ext uri="{FF2B5EF4-FFF2-40B4-BE49-F238E27FC236}">
                <a16:creationId xmlns:a16="http://schemas.microsoft.com/office/drawing/2014/main" id="{918A70CE-EC35-E04B-BBF0-501A5E4EB08C}"/>
              </a:ext>
            </a:extLst>
          </p:cNvPr>
          <p:cNvCxnSpPr>
            <a:cxnSpLocks/>
          </p:cNvCxnSpPr>
          <p:nvPr/>
        </p:nvCxnSpPr>
        <p:spPr>
          <a:xfrm>
            <a:off x="1540933" y="1954418"/>
            <a:ext cx="9110134"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59540AE-E5FF-E346-8236-617948D0D1A1}"/>
              </a:ext>
            </a:extLst>
          </p:cNvPr>
          <p:cNvSpPr/>
          <p:nvPr/>
        </p:nvSpPr>
        <p:spPr>
          <a:xfrm>
            <a:off x="1329071"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Morning</a:t>
            </a:r>
            <a:endParaRPr lang="en-US" sz="2000" dirty="0">
              <a:latin typeface="Bahnschrift SemiLight SemiConde" panose="020B0502040204020203" pitchFamily="34" charset="0"/>
            </a:endParaRPr>
          </a:p>
        </p:txBody>
      </p:sp>
      <p:sp>
        <p:nvSpPr>
          <p:cNvPr id="16" name="Rectangle 15">
            <a:extLst>
              <a:ext uri="{FF2B5EF4-FFF2-40B4-BE49-F238E27FC236}">
                <a16:creationId xmlns:a16="http://schemas.microsoft.com/office/drawing/2014/main" id="{208BB7E1-ED0C-B349-A64B-3E01F34D677C}"/>
              </a:ext>
            </a:extLst>
          </p:cNvPr>
          <p:cNvSpPr/>
          <p:nvPr/>
        </p:nvSpPr>
        <p:spPr>
          <a:xfrm>
            <a:off x="1355648"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Afternoon</a:t>
            </a:r>
            <a:endParaRPr lang="en-US" sz="2000" dirty="0">
              <a:latin typeface="Bahnschrift SemiLight SemiConde" panose="020B0502040204020203" pitchFamily="34" charset="0"/>
            </a:endParaRPr>
          </a:p>
        </p:txBody>
      </p:sp>
      <p:sp>
        <p:nvSpPr>
          <p:cNvPr id="17" name="Rectangle 16">
            <a:extLst>
              <a:ext uri="{FF2B5EF4-FFF2-40B4-BE49-F238E27FC236}">
                <a16:creationId xmlns:a16="http://schemas.microsoft.com/office/drawing/2014/main" id="{DE2C30D6-FE18-094D-8DA6-CD01ACD3B17F}"/>
              </a:ext>
            </a:extLst>
          </p:cNvPr>
          <p:cNvSpPr/>
          <p:nvPr/>
        </p:nvSpPr>
        <p:spPr>
          <a:xfrm>
            <a:off x="4810053"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Morning</a:t>
            </a:r>
            <a:endParaRPr lang="en-US" sz="2000" dirty="0">
              <a:latin typeface="Bahnschrift SemiLight SemiConde" panose="020B0502040204020203" pitchFamily="34" charset="0"/>
            </a:endParaRPr>
          </a:p>
        </p:txBody>
      </p:sp>
      <p:sp>
        <p:nvSpPr>
          <p:cNvPr id="18" name="Rectangle 17">
            <a:extLst>
              <a:ext uri="{FF2B5EF4-FFF2-40B4-BE49-F238E27FC236}">
                <a16:creationId xmlns:a16="http://schemas.microsoft.com/office/drawing/2014/main" id="{EEAB2213-07C7-C944-8D97-59057EFF6B22}"/>
              </a:ext>
            </a:extLst>
          </p:cNvPr>
          <p:cNvSpPr/>
          <p:nvPr/>
        </p:nvSpPr>
        <p:spPr>
          <a:xfrm>
            <a:off x="4816249"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Afternoon</a:t>
            </a:r>
            <a:endParaRPr lang="en-US" sz="2000" dirty="0">
              <a:latin typeface="Bahnschrift SemiLight SemiConde" panose="020B0502040204020203" pitchFamily="34" charset="0"/>
            </a:endParaRPr>
          </a:p>
        </p:txBody>
      </p:sp>
      <p:sp>
        <p:nvSpPr>
          <p:cNvPr id="19" name="Rectangle 18">
            <a:extLst>
              <a:ext uri="{FF2B5EF4-FFF2-40B4-BE49-F238E27FC236}">
                <a16:creationId xmlns:a16="http://schemas.microsoft.com/office/drawing/2014/main" id="{E409E05B-65E9-7548-B550-49E091E93816}"/>
              </a:ext>
            </a:extLst>
          </p:cNvPr>
          <p:cNvSpPr/>
          <p:nvPr/>
        </p:nvSpPr>
        <p:spPr>
          <a:xfrm>
            <a:off x="7960063" y="2049598"/>
            <a:ext cx="2559502" cy="523220"/>
          </a:xfrm>
          <a:prstGeom prst="rect">
            <a:avLst/>
          </a:prstGeom>
        </p:spPr>
        <p:txBody>
          <a:bodyPr wrap="square">
            <a:spAutoFit/>
          </a:bodyPr>
          <a:lstStyle/>
          <a:p>
            <a:pPr lvl="1"/>
            <a:r>
              <a:rPr lang="en-US" sz="2800" dirty="0">
                <a:latin typeface="Bahnschrift SemiLight SemiConde" panose="020B0502040204020203" pitchFamily="34" charset="0"/>
              </a:rPr>
              <a:t>Morning</a:t>
            </a:r>
            <a:endParaRPr lang="en-US" sz="2000" dirty="0">
              <a:latin typeface="Bahnschrift SemiLight SemiConde" panose="020B0502040204020203" pitchFamily="34" charset="0"/>
            </a:endParaRPr>
          </a:p>
        </p:txBody>
      </p:sp>
      <p:sp>
        <p:nvSpPr>
          <p:cNvPr id="20" name="Rectangle 19">
            <a:extLst>
              <a:ext uri="{FF2B5EF4-FFF2-40B4-BE49-F238E27FC236}">
                <a16:creationId xmlns:a16="http://schemas.microsoft.com/office/drawing/2014/main" id="{B42AB5D9-8B23-8148-97B2-C92EF88E44D7}"/>
              </a:ext>
            </a:extLst>
          </p:cNvPr>
          <p:cNvSpPr/>
          <p:nvPr/>
        </p:nvSpPr>
        <p:spPr>
          <a:xfrm>
            <a:off x="7966259" y="3891707"/>
            <a:ext cx="2559502" cy="523220"/>
          </a:xfrm>
          <a:prstGeom prst="rect">
            <a:avLst/>
          </a:prstGeom>
        </p:spPr>
        <p:txBody>
          <a:bodyPr wrap="square">
            <a:spAutoFit/>
          </a:bodyPr>
          <a:lstStyle/>
          <a:p>
            <a:pPr lvl="1"/>
            <a:r>
              <a:rPr lang="en-US" sz="2800" dirty="0">
                <a:latin typeface="Bahnschrift SemiLight SemiConde" panose="020B0502040204020203" pitchFamily="34" charset="0"/>
              </a:rPr>
              <a:t>Afternoon</a:t>
            </a:r>
            <a:endParaRPr lang="en-US" sz="2000" dirty="0">
              <a:latin typeface="Bahnschrift SemiLight SemiConde" panose="020B0502040204020203" pitchFamily="34" charset="0"/>
            </a:endParaRPr>
          </a:p>
        </p:txBody>
      </p:sp>
      <p:sp>
        <p:nvSpPr>
          <p:cNvPr id="21" name="Rectangle 20">
            <a:extLst>
              <a:ext uri="{FF2B5EF4-FFF2-40B4-BE49-F238E27FC236}">
                <a16:creationId xmlns:a16="http://schemas.microsoft.com/office/drawing/2014/main" id="{38F33EA9-B34F-2E4A-81E0-0D4FBBCBB38A}"/>
              </a:ext>
            </a:extLst>
          </p:cNvPr>
          <p:cNvSpPr/>
          <p:nvPr/>
        </p:nvSpPr>
        <p:spPr>
          <a:xfrm>
            <a:off x="1727405"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1</a:t>
            </a:r>
          </a:p>
        </p:txBody>
      </p:sp>
      <p:sp>
        <p:nvSpPr>
          <p:cNvPr id="22" name="Rectangle 21">
            <a:extLst>
              <a:ext uri="{FF2B5EF4-FFF2-40B4-BE49-F238E27FC236}">
                <a16:creationId xmlns:a16="http://schemas.microsoft.com/office/drawing/2014/main" id="{36501CDF-20DA-A044-B56C-451660FB2060}"/>
              </a:ext>
            </a:extLst>
          </p:cNvPr>
          <p:cNvSpPr/>
          <p:nvPr/>
        </p:nvSpPr>
        <p:spPr>
          <a:xfrm>
            <a:off x="5185038"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2</a:t>
            </a:r>
          </a:p>
        </p:txBody>
      </p:sp>
      <p:sp>
        <p:nvSpPr>
          <p:cNvPr id="23" name="Rectangle 22">
            <a:extLst>
              <a:ext uri="{FF2B5EF4-FFF2-40B4-BE49-F238E27FC236}">
                <a16:creationId xmlns:a16="http://schemas.microsoft.com/office/drawing/2014/main" id="{5C45D8BF-3CE0-0D4E-A337-359E4F3FB557}"/>
              </a:ext>
            </a:extLst>
          </p:cNvPr>
          <p:cNvSpPr/>
          <p:nvPr/>
        </p:nvSpPr>
        <p:spPr>
          <a:xfrm>
            <a:off x="8338016" y="1334942"/>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3</a:t>
            </a:r>
          </a:p>
        </p:txBody>
      </p:sp>
      <p:sp>
        <p:nvSpPr>
          <p:cNvPr id="28" name="Rectangle 27">
            <a:extLst>
              <a:ext uri="{FF2B5EF4-FFF2-40B4-BE49-F238E27FC236}">
                <a16:creationId xmlns:a16="http://schemas.microsoft.com/office/drawing/2014/main" id="{DAD54897-D856-F644-A083-2177964D991F}"/>
              </a:ext>
            </a:extLst>
          </p:cNvPr>
          <p:cNvSpPr/>
          <p:nvPr/>
        </p:nvSpPr>
        <p:spPr>
          <a:xfrm>
            <a:off x="957051" y="2516926"/>
            <a:ext cx="3326820" cy="163121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Python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QGIS Python console</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JupyterLab setup</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
        <p:nvSpPr>
          <p:cNvPr id="24" name="Rectangle 23">
            <a:extLst>
              <a:ext uri="{FF2B5EF4-FFF2-40B4-BE49-F238E27FC236}">
                <a16:creationId xmlns:a16="http://schemas.microsoft.com/office/drawing/2014/main" id="{79622EED-85B9-8748-B960-D405B670485C}"/>
              </a:ext>
            </a:extLst>
          </p:cNvPr>
          <p:cNvSpPr/>
          <p:nvPr/>
        </p:nvSpPr>
        <p:spPr>
          <a:xfrm>
            <a:off x="957051" y="4330730"/>
            <a:ext cx="3853002"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PYQGIS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Use PYQGIS in QGIS console</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Use PYQGIS in JupyterLab</a:t>
            </a:r>
          </a:p>
        </p:txBody>
      </p:sp>
      <p:sp>
        <p:nvSpPr>
          <p:cNvPr id="25" name="Rectangle 24">
            <a:extLst>
              <a:ext uri="{FF2B5EF4-FFF2-40B4-BE49-F238E27FC236}">
                <a16:creationId xmlns:a16="http://schemas.microsoft.com/office/drawing/2014/main" id="{E0AAA491-188E-3D41-8602-BE75C92BC147}"/>
              </a:ext>
            </a:extLst>
          </p:cNvPr>
          <p:cNvSpPr/>
          <p:nvPr/>
        </p:nvSpPr>
        <p:spPr>
          <a:xfrm>
            <a:off x="4283871" y="2516926"/>
            <a:ext cx="3676192"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a QGIS Plugin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Load Data</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Query &amp; Join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Choropleth Maps</a:t>
            </a:r>
          </a:p>
        </p:txBody>
      </p:sp>
      <p:sp>
        <p:nvSpPr>
          <p:cNvPr id="29" name="Rectangle 28">
            <a:extLst>
              <a:ext uri="{FF2B5EF4-FFF2-40B4-BE49-F238E27FC236}">
                <a16:creationId xmlns:a16="http://schemas.microsoft.com/office/drawing/2014/main" id="{21FB2871-7F15-FC48-9BDE-F060D6909DC7}"/>
              </a:ext>
            </a:extLst>
          </p:cNvPr>
          <p:cNvSpPr/>
          <p:nvPr/>
        </p:nvSpPr>
        <p:spPr>
          <a:xfrm>
            <a:off x="4206347" y="4383226"/>
            <a:ext cx="3594913"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QGIS Processing framework</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QGIS Processing Tools (site selection, TSP)</a:t>
            </a:r>
          </a:p>
        </p:txBody>
      </p:sp>
      <p:sp>
        <p:nvSpPr>
          <p:cNvPr id="30" name="Rectangle 29">
            <a:extLst>
              <a:ext uri="{FF2B5EF4-FFF2-40B4-BE49-F238E27FC236}">
                <a16:creationId xmlns:a16="http://schemas.microsoft.com/office/drawing/2014/main" id="{5F28562C-307E-F242-B96F-9EC248294E46}"/>
              </a:ext>
            </a:extLst>
          </p:cNvPr>
          <p:cNvSpPr/>
          <p:nvPr/>
        </p:nvSpPr>
        <p:spPr>
          <a:xfrm>
            <a:off x="7743657" y="2488378"/>
            <a:ext cx="3676192" cy="400110"/>
          </a:xfrm>
          <a:prstGeom prst="rect">
            <a:avLst/>
          </a:prstGeom>
        </p:spPr>
        <p:txBody>
          <a:bodyPr wrap="square">
            <a:spAutoFit/>
          </a:bodyPr>
          <a:lstStyle/>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
        <p:nvSpPr>
          <p:cNvPr id="31" name="Rectangle 30">
            <a:extLst>
              <a:ext uri="{FF2B5EF4-FFF2-40B4-BE49-F238E27FC236}">
                <a16:creationId xmlns:a16="http://schemas.microsoft.com/office/drawing/2014/main" id="{83E3F154-0D53-E743-937B-F5FBCEB6CC10}"/>
              </a:ext>
            </a:extLst>
          </p:cNvPr>
          <p:cNvSpPr/>
          <p:nvPr/>
        </p:nvSpPr>
        <p:spPr>
          <a:xfrm>
            <a:off x="7743657" y="4330730"/>
            <a:ext cx="3676192"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Regression Models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Final Projects (optional)</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
        <p:nvSpPr>
          <p:cNvPr id="32" name="TextBox 31">
            <a:extLst>
              <a:ext uri="{FF2B5EF4-FFF2-40B4-BE49-F238E27FC236}">
                <a16:creationId xmlns:a16="http://schemas.microsoft.com/office/drawing/2014/main" id="{D84EEB21-B9FF-486E-96D3-C8649E773B04}"/>
              </a:ext>
            </a:extLst>
          </p:cNvPr>
          <p:cNvSpPr txBox="1"/>
          <p:nvPr/>
        </p:nvSpPr>
        <p:spPr>
          <a:xfrm>
            <a:off x="7743657" y="2600084"/>
            <a:ext cx="6182360" cy="1200329"/>
          </a:xfrm>
          <a:prstGeom prst="rect">
            <a:avLst/>
          </a:prstGeom>
          <a:noFill/>
        </p:spPr>
        <p:txBody>
          <a:bodyPr wrap="square">
            <a:spAutoFit/>
          </a:bodyPr>
          <a:lstStyle/>
          <a:p>
            <a:pPr marL="800100" lvl="1" indent="-342900">
              <a:buFont typeface="Arial" panose="020B0604020202020204" pitchFamily="34" charset="0"/>
              <a:buChar char="•"/>
            </a:pPr>
            <a:r>
              <a:rPr lang="en-US" sz="1800" dirty="0">
                <a:solidFill>
                  <a:schemeClr val="bg1">
                    <a:lumMod val="50000"/>
                  </a:schemeClr>
                </a:solidFill>
                <a:latin typeface="Bahnschrift SemiLight SemiConde" panose="020B0502040204020203" pitchFamily="34" charset="0"/>
              </a:rPr>
              <a:t>Regression Analysis</a:t>
            </a:r>
          </a:p>
          <a:p>
            <a:pPr marL="800100" lvl="1" indent="-342900">
              <a:buFont typeface="Arial" panose="020B0604020202020204" pitchFamily="34" charset="0"/>
              <a:buChar char="•"/>
            </a:pPr>
            <a:r>
              <a:rPr lang="en-US" dirty="0">
                <a:solidFill>
                  <a:schemeClr val="bg1">
                    <a:lumMod val="50000"/>
                  </a:schemeClr>
                </a:solidFill>
                <a:latin typeface="Bahnschrift SemiLight SemiConde" panose="020B0502040204020203" pitchFamily="34" charset="0"/>
              </a:rPr>
              <a:t>Linear Regression</a:t>
            </a:r>
            <a:endParaRPr lang="en-US" sz="1800" dirty="0">
              <a:solidFill>
                <a:schemeClr val="bg1">
                  <a:lumMod val="50000"/>
                </a:schemeClr>
              </a:solidFill>
              <a:latin typeface="Bahnschrift SemiLight SemiConde" panose="020B0502040204020203" pitchFamily="34" charset="0"/>
            </a:endParaRPr>
          </a:p>
          <a:p>
            <a:pPr marL="800100" lvl="1" indent="-342900">
              <a:buFont typeface="Arial" panose="020B0604020202020204" pitchFamily="34" charset="0"/>
              <a:buChar char="•"/>
            </a:pPr>
            <a:r>
              <a:rPr lang="en-US" sz="1800" dirty="0">
                <a:solidFill>
                  <a:schemeClr val="bg1">
                    <a:lumMod val="50000"/>
                  </a:schemeClr>
                </a:solidFill>
                <a:latin typeface="Bahnschrift SemiLight SemiConde" panose="020B0502040204020203" pitchFamily="34" charset="0"/>
              </a:rPr>
              <a:t>Spatial Weights</a:t>
            </a:r>
          </a:p>
          <a:p>
            <a:pPr marL="800100" lvl="1" indent="-342900">
              <a:buFont typeface="Arial" panose="020B0604020202020204" pitchFamily="34" charset="0"/>
              <a:buChar char="•"/>
            </a:pPr>
            <a:r>
              <a:rPr lang="en-US" sz="1800" dirty="0">
                <a:solidFill>
                  <a:schemeClr val="bg1">
                    <a:lumMod val="50000"/>
                  </a:schemeClr>
                </a:solidFill>
                <a:latin typeface="Bahnschrift SemiLight SemiConde" panose="020B0502040204020203" pitchFamily="34" charset="0"/>
              </a:rPr>
              <a:t>Spatial Auto-correlation</a:t>
            </a:r>
          </a:p>
        </p:txBody>
      </p:sp>
    </p:spTree>
    <p:extLst>
      <p:ext uri="{BB962C8B-B14F-4D97-AF65-F5344CB8AC3E}">
        <p14:creationId xmlns:p14="http://schemas.microsoft.com/office/powerpoint/2010/main" val="492511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heritance graph">
            <a:extLst>
              <a:ext uri="{FF2B5EF4-FFF2-40B4-BE49-F238E27FC236}">
                <a16:creationId xmlns:a16="http://schemas.microsoft.com/office/drawing/2014/main" id="{9A651C3B-B73B-B04C-9154-3A729C43A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308" y="2354729"/>
            <a:ext cx="6237441" cy="2190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F3EEF4-9BF1-5D42-AECA-5381DB629612}"/>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7172" name="Picture 4" descr="Inheritance graph">
            <a:extLst>
              <a:ext uri="{FF2B5EF4-FFF2-40B4-BE49-F238E27FC236}">
                <a16:creationId xmlns:a16="http://schemas.microsoft.com/office/drawing/2014/main" id="{C5D75657-FE7D-4F4C-BE3A-5FCC6EDB0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20" y="2390631"/>
            <a:ext cx="1381923" cy="190014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heritance graph">
            <a:extLst>
              <a:ext uri="{FF2B5EF4-FFF2-40B4-BE49-F238E27FC236}">
                <a16:creationId xmlns:a16="http://schemas.microsoft.com/office/drawing/2014/main" id="{BBF5163A-88DA-054B-BF10-9BB646061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4550" y="2390631"/>
            <a:ext cx="1351439" cy="19001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22B4856-9D89-0D4C-9097-DAA95CCDFE3B}"/>
              </a:ext>
            </a:extLst>
          </p:cNvPr>
          <p:cNvSpPr/>
          <p:nvPr/>
        </p:nvSpPr>
        <p:spPr>
          <a:xfrm>
            <a:off x="2299853" y="3787424"/>
            <a:ext cx="1496291" cy="743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0069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F3EEF4-9BF1-5D42-AECA-5381DB629612}"/>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a:t>
            </a:r>
            <a:r>
              <a:rPr lang="en-US" sz="2800" u="sng" dirty="0">
                <a:latin typeface="Bahnschrift SemiLight SemiConde" panose="020B0502040204020203" pitchFamily="34" charset="0"/>
              </a:rPr>
              <a:t> </a:t>
            </a:r>
            <a:r>
              <a:rPr lang="en-US" sz="2800" u="sng" dirty="0" err="1">
                <a:latin typeface="Bahnschrift SemiLight SemiConde" panose="020B0502040204020203" pitchFamily="34" charset="0"/>
              </a:rPr>
              <a:t>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9220" name="Picture 4" descr="Inheritance graph">
            <a:extLst>
              <a:ext uri="{FF2B5EF4-FFF2-40B4-BE49-F238E27FC236}">
                <a16:creationId xmlns:a16="http://schemas.microsoft.com/office/drawing/2014/main" id="{EC57B550-F0D9-4248-A781-7B3FB46C4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849" y="2366683"/>
            <a:ext cx="2681356" cy="21246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5CE9166-5C83-9142-9A6D-880E66F4CBE4}"/>
              </a:ext>
            </a:extLst>
          </p:cNvPr>
          <p:cNvPicPr>
            <a:picLocks noChangeAspect="1"/>
          </p:cNvPicPr>
          <p:nvPr/>
        </p:nvPicPr>
        <p:blipFill>
          <a:blip r:embed="rId4"/>
          <a:stretch>
            <a:fillRect/>
          </a:stretch>
        </p:blipFill>
        <p:spPr>
          <a:xfrm>
            <a:off x="4701101" y="1843951"/>
            <a:ext cx="6639112" cy="4182464"/>
          </a:xfrm>
          <a:prstGeom prst="rect">
            <a:avLst/>
          </a:prstGeom>
        </p:spPr>
      </p:pic>
      <p:sp>
        <p:nvSpPr>
          <p:cNvPr id="9" name="Rectangle 8">
            <a:extLst>
              <a:ext uri="{FF2B5EF4-FFF2-40B4-BE49-F238E27FC236}">
                <a16:creationId xmlns:a16="http://schemas.microsoft.com/office/drawing/2014/main" id="{D1DAAF4A-879A-974E-BC02-D0A90EA88EFB}"/>
              </a:ext>
            </a:extLst>
          </p:cNvPr>
          <p:cNvSpPr/>
          <p:nvPr/>
        </p:nvSpPr>
        <p:spPr>
          <a:xfrm>
            <a:off x="2715491" y="2366683"/>
            <a:ext cx="1515714" cy="418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4409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a:t>
            </a:r>
            <a:r>
              <a:rPr lang="en-US" sz="2800" u="sng" dirty="0">
                <a:latin typeface="Bahnschrift SemiLight SemiConde" panose="020B0502040204020203" pitchFamily="34" charset="0"/>
              </a:rPr>
              <a:t> </a:t>
            </a:r>
            <a:r>
              <a:rPr lang="en-US" sz="2800" u="sng" dirty="0" err="1">
                <a:latin typeface="Bahnschrift SemiLight SemiConde" panose="020B0502040204020203" pitchFamily="34" charset="0"/>
              </a:rPr>
              <a:t>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25" name="Rectangle 24">
            <a:extLst>
              <a:ext uri="{FF2B5EF4-FFF2-40B4-BE49-F238E27FC236}">
                <a16:creationId xmlns:a16="http://schemas.microsoft.com/office/drawing/2014/main" id="{67EB6328-6AB2-1845-8556-AB88E82BE139}"/>
              </a:ext>
            </a:extLst>
          </p:cNvPr>
          <p:cNvSpPr/>
          <p:nvPr/>
        </p:nvSpPr>
        <p:spPr>
          <a:xfrm>
            <a:off x="5258243" y="2876311"/>
            <a:ext cx="1468278" cy="307777"/>
          </a:xfrm>
          <a:prstGeom prst="rect">
            <a:avLst/>
          </a:prstGeom>
          <a:noFill/>
          <a:ln>
            <a:solidFill>
              <a:schemeClr val="tx1"/>
            </a:solidFill>
          </a:ln>
        </p:spPr>
        <p:txBody>
          <a:bodyPr wrap="square" rtlCol="0">
            <a:spAutoFit/>
          </a:bodyPr>
          <a:lstStyle/>
          <a:p>
            <a:pPr algn="ctr"/>
            <a:r>
              <a:rPr lang="en-SG" sz="1400" dirty="0" err="1"/>
              <a:t>QgsVectorLayer</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35464"/>
            <a:ext cx="2013262" cy="307777"/>
          </a:xfrm>
          <a:prstGeom prst="rect">
            <a:avLst/>
          </a:prstGeom>
          <a:noFill/>
          <a:ln>
            <a:solidFill>
              <a:schemeClr val="tx1"/>
            </a:solidFill>
          </a:ln>
        </p:spPr>
        <p:txBody>
          <a:bodyPr wrap="square" rtlCol="0">
            <a:spAutoFit/>
          </a:bodyPr>
          <a:lstStyle/>
          <a:p>
            <a:pPr algn="ctr"/>
            <a:r>
              <a:rPr lang="en-SG" sz="1400" dirty="0"/>
              <a:t>QgsFeature 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35464"/>
            <a:ext cx="2013262" cy="307777"/>
          </a:xfrm>
          <a:prstGeom prst="rect">
            <a:avLst/>
          </a:prstGeom>
          <a:noFill/>
          <a:ln>
            <a:solidFill>
              <a:schemeClr val="tx1"/>
            </a:solidFill>
          </a:ln>
        </p:spPr>
        <p:txBody>
          <a:bodyPr wrap="square" rtlCol="0">
            <a:spAutoFit/>
          </a:bodyPr>
          <a:lstStyle/>
          <a:p>
            <a:pPr algn="ctr"/>
            <a:r>
              <a:rPr lang="en-SG" sz="1400" dirty="0"/>
              <a:t>QgsFeature 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35464"/>
            <a:ext cx="2013262" cy="307777"/>
          </a:xfrm>
          <a:prstGeom prst="rect">
            <a:avLst/>
          </a:prstGeom>
          <a:noFill/>
          <a:ln>
            <a:solidFill>
              <a:schemeClr val="tx1"/>
            </a:solidFill>
          </a:ln>
        </p:spPr>
        <p:txBody>
          <a:bodyPr wrap="square" rtlCol="0">
            <a:spAutoFit/>
          </a:bodyPr>
          <a:lstStyle/>
          <a:p>
            <a:pPr algn="ctr"/>
            <a:r>
              <a:rPr lang="en-SG" sz="1400" dirty="0"/>
              <a:t>QgsFeature 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35464"/>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184088"/>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184088"/>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184088"/>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184088"/>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1780354-4266-124E-A9E7-59756FC7A982}"/>
              </a:ext>
            </a:extLst>
          </p:cNvPr>
          <p:cNvSpPr/>
          <p:nvPr/>
        </p:nvSpPr>
        <p:spPr>
          <a:xfrm>
            <a:off x="5258243" y="2231765"/>
            <a:ext cx="1468278" cy="307777"/>
          </a:xfrm>
          <a:prstGeom prst="rect">
            <a:avLst/>
          </a:prstGeom>
          <a:noFill/>
          <a:ln>
            <a:solidFill>
              <a:schemeClr val="tx1"/>
            </a:solidFill>
          </a:ln>
        </p:spPr>
        <p:txBody>
          <a:bodyPr wrap="square" rtlCol="0">
            <a:spAutoFit/>
          </a:bodyPr>
          <a:lstStyle/>
          <a:p>
            <a:pPr algn="ctr"/>
            <a:r>
              <a:rPr lang="en-SG" sz="1400" dirty="0" err="1"/>
              <a:t>QgsFeatureSink</a:t>
            </a:r>
            <a:endParaRPr lang="en-US" sz="1400" dirty="0"/>
          </a:p>
        </p:txBody>
      </p:sp>
    </p:spTree>
    <p:extLst>
      <p:ext uri="{BB962C8B-B14F-4D97-AF65-F5344CB8AC3E}">
        <p14:creationId xmlns:p14="http://schemas.microsoft.com/office/powerpoint/2010/main" val="203992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E95C2A2F-4003-6444-95EB-B105C4F58507}"/>
              </a:ext>
            </a:extLst>
          </p:cNvPr>
          <p:cNvSpPr/>
          <p:nvPr/>
        </p:nvSpPr>
        <p:spPr>
          <a:xfrm>
            <a:off x="977340" y="3076090"/>
            <a:ext cx="2624841" cy="1477328"/>
          </a:xfrm>
          <a:prstGeom prst="rect">
            <a:avLst/>
          </a:prstGeom>
        </p:spPr>
        <p:txBody>
          <a:bodyPr wrap="square">
            <a:spAutoFit/>
          </a:bodyPr>
          <a:lstStyle/>
          <a:p>
            <a:r>
              <a:rPr lang="en-SG" dirty="0">
                <a:solidFill>
                  <a:srgbClr val="000000"/>
                </a:solidFill>
                <a:latin typeface="Roboto"/>
              </a:rPr>
              <a:t>The QgsFeature encapsulates a single feature including its id, geometry and a list of field/values attributes.</a:t>
            </a:r>
            <a:endParaRPr lang="en-US" dirty="0"/>
          </a:p>
        </p:txBody>
      </p:sp>
      <p:pic>
        <p:nvPicPr>
          <p:cNvPr id="4" name="Picture 3">
            <a:extLst>
              <a:ext uri="{FF2B5EF4-FFF2-40B4-BE49-F238E27FC236}">
                <a16:creationId xmlns:a16="http://schemas.microsoft.com/office/drawing/2014/main" id="{C6771C02-D3AB-7C48-9194-5730A9994B91}"/>
              </a:ext>
            </a:extLst>
          </p:cNvPr>
          <p:cNvPicPr>
            <a:picLocks noChangeAspect="1"/>
          </p:cNvPicPr>
          <p:nvPr/>
        </p:nvPicPr>
        <p:blipFill>
          <a:blip r:embed="rId2"/>
          <a:stretch>
            <a:fillRect/>
          </a:stretch>
        </p:blipFill>
        <p:spPr>
          <a:xfrm>
            <a:off x="4967450" y="897385"/>
            <a:ext cx="5782268" cy="5063229"/>
          </a:xfrm>
          <a:prstGeom prst="rect">
            <a:avLst/>
          </a:prstGeom>
        </p:spPr>
      </p:pic>
      <p:sp>
        <p:nvSpPr>
          <p:cNvPr id="22" name="Rectangle 21">
            <a:extLst>
              <a:ext uri="{FF2B5EF4-FFF2-40B4-BE49-F238E27FC236}">
                <a16:creationId xmlns:a16="http://schemas.microsoft.com/office/drawing/2014/main" id="{501545AC-EB10-724D-AB41-F38F0C516C81}"/>
              </a:ext>
            </a:extLst>
          </p:cNvPr>
          <p:cNvSpPr/>
          <p:nvPr/>
        </p:nvSpPr>
        <p:spPr>
          <a:xfrm>
            <a:off x="4967450" y="3506952"/>
            <a:ext cx="3644447"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3" name="Rectangle 22">
            <a:extLst>
              <a:ext uri="{FF2B5EF4-FFF2-40B4-BE49-F238E27FC236}">
                <a16:creationId xmlns:a16="http://schemas.microsoft.com/office/drawing/2014/main" id="{E6481C32-C570-5549-847B-44829AC2A1A9}"/>
              </a:ext>
            </a:extLst>
          </p:cNvPr>
          <p:cNvSpPr/>
          <p:nvPr/>
        </p:nvSpPr>
        <p:spPr>
          <a:xfrm>
            <a:off x="4967450" y="1793125"/>
            <a:ext cx="4647605"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4" name="Rectangle 23">
            <a:extLst>
              <a:ext uri="{FF2B5EF4-FFF2-40B4-BE49-F238E27FC236}">
                <a16:creationId xmlns:a16="http://schemas.microsoft.com/office/drawing/2014/main" id="{51B1B1F1-3350-6245-9082-B171EFA61093}"/>
              </a:ext>
            </a:extLst>
          </p:cNvPr>
          <p:cNvSpPr/>
          <p:nvPr/>
        </p:nvSpPr>
        <p:spPr>
          <a:xfrm>
            <a:off x="4967450" y="2646074"/>
            <a:ext cx="5782268"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6" name="Rectangle 25">
            <a:extLst>
              <a:ext uri="{FF2B5EF4-FFF2-40B4-BE49-F238E27FC236}">
                <a16:creationId xmlns:a16="http://schemas.microsoft.com/office/drawing/2014/main" id="{70AA5639-4EA7-3147-9F7E-5B63860508CE}"/>
              </a:ext>
            </a:extLst>
          </p:cNvPr>
          <p:cNvSpPr/>
          <p:nvPr/>
        </p:nvSpPr>
        <p:spPr>
          <a:xfrm>
            <a:off x="4967449" y="4394763"/>
            <a:ext cx="4647605"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10550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942468"/>
            <a:ext cx="7986551" cy="3970318"/>
          </a:xfrm>
          <a:prstGeom prst="rect">
            <a:avLst/>
          </a:prstGeom>
        </p:spPr>
        <p:txBody>
          <a:bodyPr wrap="square">
            <a:spAutoFit/>
          </a:bodyPr>
          <a:lstStyle/>
          <a:p>
            <a:r>
              <a:rPr lang="en-US" dirty="0">
                <a:solidFill>
                  <a:schemeClr val="bg1">
                    <a:lumMod val="50000"/>
                  </a:schemeClr>
                </a:solidFill>
              </a:rPr>
              <a:t># use </a:t>
            </a:r>
            <a:r>
              <a:rPr lang="en-US" dirty="0" err="1">
                <a:solidFill>
                  <a:schemeClr val="bg1">
                    <a:lumMod val="50000"/>
                  </a:schemeClr>
                </a:solidFill>
              </a:rPr>
              <a:t>QgsInterface</a:t>
            </a:r>
            <a:r>
              <a:rPr lang="en-US" dirty="0">
                <a:solidFill>
                  <a:schemeClr val="bg1">
                    <a:lumMod val="50000"/>
                  </a:schemeClr>
                </a:solidFill>
              </a:rPr>
              <a:t> global variable </a:t>
            </a:r>
            <a:r>
              <a:rPr lang="en-US" dirty="0" err="1">
                <a:solidFill>
                  <a:schemeClr val="bg1">
                    <a:lumMod val="50000"/>
                  </a:schemeClr>
                </a:solidFill>
              </a:rPr>
              <a:t>iface</a:t>
            </a:r>
            <a:r>
              <a:rPr lang="en-US" dirty="0">
                <a:solidFill>
                  <a:schemeClr val="bg1">
                    <a:lumMod val="50000"/>
                  </a:schemeClr>
                </a:solidFill>
              </a:rPr>
              <a:t> to get active layer</a:t>
            </a:r>
          </a:p>
          <a:p>
            <a:r>
              <a:rPr lang="en-US" dirty="0"/>
              <a:t>layer = </a:t>
            </a:r>
            <a:r>
              <a:rPr lang="en-US" dirty="0" err="1"/>
              <a:t>iface.activeLayer</a:t>
            </a:r>
            <a:r>
              <a:rPr lang="en-US" dirty="0"/>
              <a:t>()</a:t>
            </a:r>
          </a:p>
          <a:p>
            <a:endParaRPr lang="en-US" dirty="0"/>
          </a:p>
          <a:p>
            <a:r>
              <a:rPr lang="en-US" dirty="0"/>
              <a:t>features = </a:t>
            </a:r>
            <a:r>
              <a:rPr lang="en-US" dirty="0" err="1"/>
              <a:t>layer.getFeatures</a:t>
            </a:r>
            <a:r>
              <a:rPr lang="en-US" dirty="0"/>
              <a:t>()</a:t>
            </a:r>
          </a:p>
          <a:p>
            <a:endParaRPr lang="en-US" dirty="0"/>
          </a:p>
          <a:p>
            <a:r>
              <a:rPr lang="en-US" dirty="0"/>
              <a:t>for feature in features:</a:t>
            </a:r>
          </a:p>
          <a:p>
            <a:r>
              <a:rPr lang="en-US" dirty="0">
                <a:solidFill>
                  <a:schemeClr val="bg1">
                    <a:lumMod val="50000"/>
                  </a:schemeClr>
                </a:solidFill>
              </a:rPr>
              <a:t>    # retrieve every feature with its geometry and attributes</a:t>
            </a:r>
          </a:p>
          <a:p>
            <a:r>
              <a:rPr lang="en-US" dirty="0"/>
              <a:t>    print("Feature ID: ", </a:t>
            </a:r>
            <a:r>
              <a:rPr lang="en-US" dirty="0" err="1"/>
              <a:t>feature.id</a:t>
            </a:r>
            <a:r>
              <a:rPr lang="en-US" dirty="0"/>
              <a:t>())</a:t>
            </a:r>
          </a:p>
          <a:p>
            <a:endParaRPr lang="en-US" dirty="0"/>
          </a:p>
          <a:p>
            <a:r>
              <a:rPr lang="en-US" dirty="0">
                <a:solidFill>
                  <a:schemeClr val="bg1">
                    <a:lumMod val="50000"/>
                  </a:schemeClr>
                </a:solidFill>
              </a:rPr>
              <a:t>    # fetch attributes</a:t>
            </a:r>
          </a:p>
          <a:p>
            <a:r>
              <a:rPr lang="en-US" dirty="0"/>
              <a:t>    </a:t>
            </a:r>
            <a:r>
              <a:rPr lang="en-US" dirty="0" err="1"/>
              <a:t>attrs</a:t>
            </a:r>
            <a:r>
              <a:rPr lang="en-US" dirty="0"/>
              <a:t> = </a:t>
            </a:r>
            <a:r>
              <a:rPr lang="en-US" dirty="0" err="1"/>
              <a:t>feature.attributes</a:t>
            </a:r>
            <a:r>
              <a:rPr lang="en-US" dirty="0"/>
              <a:t>()</a:t>
            </a:r>
          </a:p>
          <a:p>
            <a:endParaRPr lang="en-US" dirty="0"/>
          </a:p>
          <a:p>
            <a:r>
              <a:rPr lang="en-US" dirty="0">
                <a:solidFill>
                  <a:schemeClr val="bg1">
                    <a:lumMod val="50000"/>
                  </a:schemeClr>
                </a:solidFill>
              </a:rPr>
              <a:t>    # </a:t>
            </a:r>
            <a:r>
              <a:rPr lang="en-US" dirty="0" err="1">
                <a:solidFill>
                  <a:schemeClr val="bg1">
                    <a:lumMod val="50000"/>
                  </a:schemeClr>
                </a:solidFill>
              </a:rPr>
              <a:t>attrs</a:t>
            </a:r>
            <a:r>
              <a:rPr lang="en-US" dirty="0">
                <a:solidFill>
                  <a:schemeClr val="bg1">
                    <a:lumMod val="50000"/>
                  </a:schemeClr>
                </a:solidFill>
              </a:rPr>
              <a:t> is a list. It contains all the attribute values of this feature</a:t>
            </a:r>
          </a:p>
          <a:p>
            <a:r>
              <a:rPr lang="en-US" dirty="0"/>
              <a:t>    print(</a:t>
            </a:r>
            <a:r>
              <a:rPr lang="en-US" dirty="0" err="1"/>
              <a:t>attrs</a:t>
            </a:r>
            <a:r>
              <a:rPr lang="en-US" dirty="0"/>
              <a:t>)</a:t>
            </a:r>
          </a:p>
        </p:txBody>
      </p:sp>
    </p:spTree>
    <p:extLst>
      <p:ext uri="{BB962C8B-B14F-4D97-AF65-F5344CB8AC3E}">
        <p14:creationId xmlns:p14="http://schemas.microsoft.com/office/powerpoint/2010/main" val="2567528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qgis.core.QgsFeatureSource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8" name="Picture 7">
            <a:extLst>
              <a:ext uri="{FF2B5EF4-FFF2-40B4-BE49-F238E27FC236}">
                <a16:creationId xmlns:a16="http://schemas.microsoft.com/office/drawing/2014/main" id="{BD001805-7397-0E48-A987-8E6DFE064678}"/>
              </a:ext>
            </a:extLst>
          </p:cNvPr>
          <p:cNvPicPr>
            <a:picLocks noChangeAspect="1"/>
          </p:cNvPicPr>
          <p:nvPr/>
        </p:nvPicPr>
        <p:blipFill>
          <a:blip r:embed="rId2"/>
          <a:stretch>
            <a:fillRect/>
          </a:stretch>
        </p:blipFill>
        <p:spPr>
          <a:xfrm>
            <a:off x="5258243" y="1739313"/>
            <a:ext cx="5769628" cy="4045527"/>
          </a:xfrm>
          <a:prstGeom prst="rect">
            <a:avLst/>
          </a:prstGeom>
        </p:spPr>
      </p:pic>
      <p:pic>
        <p:nvPicPr>
          <p:cNvPr id="13314" name="Picture 2" descr="Inheritance graph">
            <a:extLst>
              <a:ext uri="{FF2B5EF4-FFF2-40B4-BE49-F238E27FC236}">
                <a16:creationId xmlns:a16="http://schemas.microsoft.com/office/drawing/2014/main" id="{DDD37972-FE45-634C-9DB4-46251D3E2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819"/>
          <a:stretch/>
        </p:blipFill>
        <p:spPr bwMode="auto">
          <a:xfrm>
            <a:off x="1079953" y="2718268"/>
            <a:ext cx="3876386" cy="18351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D3EFE40-565F-2E4F-AC60-49121B763F74}"/>
              </a:ext>
            </a:extLst>
          </p:cNvPr>
          <p:cNvSpPr/>
          <p:nvPr/>
        </p:nvSpPr>
        <p:spPr>
          <a:xfrm>
            <a:off x="1079953" y="3343995"/>
            <a:ext cx="1413865" cy="418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4" name="Rectangle 23">
            <a:extLst>
              <a:ext uri="{FF2B5EF4-FFF2-40B4-BE49-F238E27FC236}">
                <a16:creationId xmlns:a16="http://schemas.microsoft.com/office/drawing/2014/main" id="{5321E4FA-434E-8148-8E13-CC07D0B261D2}"/>
              </a:ext>
            </a:extLst>
          </p:cNvPr>
          <p:cNvSpPr/>
          <p:nvPr/>
        </p:nvSpPr>
        <p:spPr>
          <a:xfrm>
            <a:off x="6206135" y="3542551"/>
            <a:ext cx="3644447" cy="51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9902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qgis.core.QgsFields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9" name="TextBox 18">
            <a:extLst>
              <a:ext uri="{FF2B5EF4-FFF2-40B4-BE49-F238E27FC236}">
                <a16:creationId xmlns:a16="http://schemas.microsoft.com/office/drawing/2014/main" id="{6C52A436-690C-B04C-94DE-B4BA8E0EACDA}"/>
              </a:ext>
            </a:extLst>
          </p:cNvPr>
          <p:cNvSpPr txBox="1"/>
          <p:nvPr/>
        </p:nvSpPr>
        <p:spPr>
          <a:xfrm>
            <a:off x="3388234" y="2875003"/>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25" name="Rectangle 24">
            <a:extLst>
              <a:ext uri="{FF2B5EF4-FFF2-40B4-BE49-F238E27FC236}">
                <a16:creationId xmlns:a16="http://schemas.microsoft.com/office/drawing/2014/main" id="{67EB6328-6AB2-1845-8556-AB88E82BE139}"/>
              </a:ext>
            </a:extLst>
          </p:cNvPr>
          <p:cNvSpPr/>
          <p:nvPr/>
        </p:nvSpPr>
        <p:spPr>
          <a:xfrm>
            <a:off x="5258243" y="2876311"/>
            <a:ext cx="1468278" cy="307777"/>
          </a:xfrm>
          <a:prstGeom prst="rect">
            <a:avLst/>
          </a:prstGeom>
          <a:noFill/>
          <a:ln>
            <a:solidFill>
              <a:schemeClr val="tx1"/>
            </a:solidFill>
          </a:ln>
        </p:spPr>
        <p:txBody>
          <a:bodyPr wrap="square" rtlCol="0">
            <a:spAutoFit/>
          </a:bodyPr>
          <a:lstStyle/>
          <a:p>
            <a:pPr algn="ctr"/>
            <a:r>
              <a:rPr lang="en-US" sz="1400" dirty="0" err="1"/>
              <a:t>QgsFields</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35464"/>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184088"/>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184088"/>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184088"/>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184088"/>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1780354-4266-124E-A9E7-59756FC7A982}"/>
              </a:ext>
            </a:extLst>
          </p:cNvPr>
          <p:cNvSpPr/>
          <p:nvPr/>
        </p:nvSpPr>
        <p:spPr>
          <a:xfrm>
            <a:off x="3388234" y="2394347"/>
            <a:ext cx="1691197" cy="307777"/>
          </a:xfrm>
          <a:prstGeom prst="rect">
            <a:avLst/>
          </a:prstGeom>
          <a:noFill/>
          <a:ln>
            <a:solidFill>
              <a:schemeClr val="tx1"/>
            </a:solidFill>
          </a:ln>
        </p:spPr>
        <p:txBody>
          <a:bodyPr wrap="square" rtlCol="0">
            <a:spAutoFit/>
          </a:bodyPr>
          <a:lstStyle/>
          <a:p>
            <a:pPr algn="ctr"/>
            <a:r>
              <a:rPr lang="en-SG" sz="1400" dirty="0" err="1"/>
              <a:t>QgsFeatureSource</a:t>
            </a:r>
            <a:endParaRPr lang="en-US" sz="1400" dirty="0"/>
          </a:p>
        </p:txBody>
      </p:sp>
      <p:cxnSp>
        <p:nvCxnSpPr>
          <p:cNvPr id="18" name="Straight Arrow Connector 17">
            <a:extLst>
              <a:ext uri="{FF2B5EF4-FFF2-40B4-BE49-F238E27FC236}">
                <a16:creationId xmlns:a16="http://schemas.microsoft.com/office/drawing/2014/main" id="{4A8E2021-9B8E-3D46-BE6A-3F48FF8B6FBC}"/>
              </a:ext>
            </a:extLst>
          </p:cNvPr>
          <p:cNvCxnSpPr>
            <a:cxnSpLocks/>
            <a:stCxn id="19" idx="3"/>
            <a:endCxn id="25" idx="1"/>
          </p:cNvCxnSpPr>
          <p:nvPr/>
        </p:nvCxnSpPr>
        <p:spPr>
          <a:xfrm>
            <a:off x="4891173" y="3028892"/>
            <a:ext cx="367070" cy="1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6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5" grpId="0" animBg="1"/>
      <p:bldP spid="16" grpId="0" animBg="1"/>
      <p:bldP spid="17"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qgis.core.QgsFields</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10032094" cy="4185761"/>
          </a:xfrm>
          <a:prstGeom prst="rect">
            <a:avLst/>
          </a:prstGeom>
        </p:spPr>
        <p:txBody>
          <a:bodyPr wrap="square">
            <a:spAutoFit/>
          </a:bodyPr>
          <a:lstStyle/>
          <a:p>
            <a:r>
              <a:rPr lang="en-US" sz="1400" dirty="0"/>
              <a:t>layer = </a:t>
            </a:r>
            <a:r>
              <a:rPr lang="en-US" sz="1400" dirty="0" err="1"/>
              <a:t>iface.activeLayer</a:t>
            </a:r>
            <a:r>
              <a:rPr lang="en-US" sz="1400" dirty="0"/>
              <a:t>()</a:t>
            </a:r>
          </a:p>
          <a:p>
            <a:endParaRPr lang="en-US" sz="1400" dirty="0">
              <a:solidFill>
                <a:schemeClr val="bg1">
                  <a:lumMod val="50000"/>
                </a:schemeClr>
              </a:solidFill>
            </a:endParaRPr>
          </a:p>
          <a:p>
            <a:r>
              <a:rPr lang="en-US" sz="1400" dirty="0" err="1"/>
              <a:t>output_name</a:t>
            </a:r>
            <a:r>
              <a:rPr lang="en-US" sz="1400" dirty="0"/>
              <a:t> = 'Data_Day1/</a:t>
            </a:r>
            <a:r>
              <a:rPr lang="en-US" sz="1400" dirty="0" err="1"/>
              <a:t>output.csv</a:t>
            </a:r>
            <a:r>
              <a:rPr lang="en-US" sz="1400" dirty="0"/>
              <a:t>'</a:t>
            </a:r>
          </a:p>
          <a:p>
            <a:endParaRPr lang="en-US" sz="1400" dirty="0">
              <a:solidFill>
                <a:schemeClr val="bg1">
                  <a:lumMod val="50000"/>
                </a:schemeClr>
              </a:solidFill>
            </a:endParaRPr>
          </a:p>
          <a:p>
            <a:r>
              <a:rPr lang="en-US" sz="1400" dirty="0">
                <a:solidFill>
                  <a:schemeClr val="bg1">
                    <a:lumMod val="50000"/>
                  </a:schemeClr>
                </a:solidFill>
              </a:rPr>
              <a:t># Using*with* statement which takes care of closing the files and handling errors</a:t>
            </a:r>
          </a:p>
          <a:p>
            <a:r>
              <a:rPr lang="en-US" sz="1400" dirty="0"/>
              <a:t>with open(</a:t>
            </a:r>
            <a:r>
              <a:rPr lang="en-US" sz="1400" dirty="0" err="1"/>
              <a:t>output_name</a:t>
            </a:r>
            <a:r>
              <a:rPr lang="en-US" sz="1400" dirty="0"/>
              <a:t>, 'w') as </a:t>
            </a:r>
            <a:r>
              <a:rPr lang="en-US" sz="1400" dirty="0" err="1"/>
              <a:t>output_file</a:t>
            </a:r>
            <a:r>
              <a:rPr lang="en-US" sz="1400" dirty="0"/>
              <a:t>:</a:t>
            </a:r>
          </a:p>
          <a:p>
            <a:r>
              <a:rPr lang="en-US" sz="1400" dirty="0"/>
              <a:t>    fieldnames = [</a:t>
            </a:r>
            <a:r>
              <a:rPr lang="en-US" sz="1400" dirty="0" err="1"/>
              <a:t>field.name</a:t>
            </a:r>
            <a:r>
              <a:rPr lang="en-US" sz="1400" dirty="0"/>
              <a:t>() for field in </a:t>
            </a:r>
            <a:r>
              <a:rPr lang="en-US" sz="1400" dirty="0" err="1"/>
              <a:t>layer.fields</a:t>
            </a:r>
            <a:r>
              <a:rPr lang="en-US" sz="1400" dirty="0"/>
              <a:t>()]</a:t>
            </a:r>
          </a:p>
          <a:p>
            <a:endParaRPr lang="en-US" sz="1400" dirty="0">
              <a:solidFill>
                <a:schemeClr val="bg1">
                  <a:lumMod val="50000"/>
                </a:schemeClr>
              </a:solidFill>
            </a:endParaRPr>
          </a:p>
          <a:p>
            <a:r>
              <a:rPr lang="en-US" sz="1400" dirty="0">
                <a:solidFill>
                  <a:schemeClr val="bg1">
                    <a:lumMod val="50000"/>
                  </a:schemeClr>
                </a:solidFill>
              </a:rPr>
              <a:t>    ## write header</a:t>
            </a:r>
          </a:p>
          <a:p>
            <a:r>
              <a:rPr lang="en-US" sz="1400" dirty="0"/>
              <a:t>    line = ','.join(name for name in fieldnames) + '\n'</a:t>
            </a:r>
          </a:p>
          <a:p>
            <a:r>
              <a:rPr lang="en-US" sz="1400" dirty="0"/>
              <a:t>    </a:t>
            </a:r>
            <a:r>
              <a:rPr lang="en-US" sz="1400" dirty="0" err="1"/>
              <a:t>output_file.write</a:t>
            </a:r>
            <a:r>
              <a:rPr lang="en-US" sz="1400" dirty="0"/>
              <a:t>(line)</a:t>
            </a:r>
          </a:p>
          <a:p>
            <a:r>
              <a:rPr lang="en-US" sz="1400" dirty="0">
                <a:solidFill>
                  <a:schemeClr val="bg1">
                    <a:lumMod val="50000"/>
                  </a:schemeClr>
                </a:solidFill>
              </a:rPr>
              <a:t>    </a:t>
            </a:r>
          </a:p>
          <a:p>
            <a:r>
              <a:rPr lang="en-US" sz="1400" dirty="0">
                <a:solidFill>
                  <a:schemeClr val="bg1">
                    <a:lumMod val="50000"/>
                  </a:schemeClr>
                </a:solidFill>
              </a:rPr>
              <a:t>    # write feature attributes</a:t>
            </a:r>
          </a:p>
          <a:p>
            <a:r>
              <a:rPr lang="en-US" sz="1400" dirty="0"/>
              <a:t>    for f in </a:t>
            </a:r>
            <a:r>
              <a:rPr lang="en-US" sz="1400" dirty="0" err="1"/>
              <a:t>layer.getFeatures</a:t>
            </a:r>
            <a:r>
              <a:rPr lang="en-US" sz="1400" dirty="0"/>
              <a:t>():</a:t>
            </a:r>
          </a:p>
          <a:p>
            <a:r>
              <a:rPr lang="en-US" sz="1400" dirty="0"/>
              <a:t>        line = ','.join(str(f[name]) for name in fieldnames) + '\n'</a:t>
            </a:r>
          </a:p>
          <a:p>
            <a:r>
              <a:rPr lang="en-US" sz="1400" dirty="0"/>
              <a:t>        </a:t>
            </a:r>
            <a:r>
              <a:rPr lang="en-US" sz="1400" dirty="0" err="1"/>
              <a:t>output_file.write</a:t>
            </a:r>
            <a:r>
              <a:rPr lang="en-US" sz="1400" dirty="0"/>
              <a:t>(line)</a:t>
            </a:r>
          </a:p>
          <a:p>
            <a:endParaRPr lang="en-US" sz="1400" dirty="0">
              <a:solidFill>
                <a:schemeClr val="bg1">
                  <a:lumMod val="50000"/>
                </a:schemeClr>
              </a:solidFill>
            </a:endParaRPr>
          </a:p>
          <a:p>
            <a:r>
              <a:rPr lang="en-US" sz="1400" dirty="0" err="1"/>
              <a:t>iface.messageBar</a:t>
            </a:r>
            <a:r>
              <a:rPr lang="en-US" sz="1400" dirty="0"/>
              <a:t>().</a:t>
            </a:r>
            <a:r>
              <a:rPr lang="en-US" sz="1400" dirty="0" err="1"/>
              <a:t>pushMessage</a:t>
            </a:r>
            <a:r>
              <a:rPr lang="en-US" sz="1400" dirty="0"/>
              <a:t>(</a:t>
            </a:r>
          </a:p>
          <a:p>
            <a:r>
              <a:rPr lang="en-US" sz="1400" dirty="0"/>
              <a:t>    'Success:', 'Output file written at ' + </a:t>
            </a:r>
            <a:r>
              <a:rPr lang="en-US" sz="1400" dirty="0" err="1"/>
              <a:t>output_name</a:t>
            </a:r>
            <a:r>
              <a:rPr lang="en-US" sz="1400" dirty="0"/>
              <a:t>, level=</a:t>
            </a:r>
            <a:r>
              <a:rPr lang="en-US" sz="1400" dirty="0" err="1"/>
              <a:t>Qgis.Success</a:t>
            </a:r>
            <a:r>
              <a:rPr lang="en-US" sz="1400" dirty="0"/>
              <a:t>)</a:t>
            </a:r>
          </a:p>
        </p:txBody>
      </p:sp>
    </p:spTree>
    <p:extLst>
      <p:ext uri="{BB962C8B-B14F-4D97-AF65-F5344CB8AC3E}">
        <p14:creationId xmlns:p14="http://schemas.microsoft.com/office/powerpoint/2010/main" val="891675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qgis.core.QgsGeometry</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6146" name="Picture 2">
            <a:extLst>
              <a:ext uri="{FF2B5EF4-FFF2-40B4-BE49-F238E27FC236}">
                <a16:creationId xmlns:a16="http://schemas.microsoft.com/office/drawing/2014/main" id="{9710343D-8FFC-5D49-B8B1-AF31D5064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179" y="2295642"/>
            <a:ext cx="8510868" cy="30711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nheritance graph">
            <a:extLst>
              <a:ext uri="{FF2B5EF4-FFF2-40B4-BE49-F238E27FC236}">
                <a16:creationId xmlns:a16="http://schemas.microsoft.com/office/drawing/2014/main" id="{8111CB79-3113-3B49-BC52-E9723681C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71" y="2295642"/>
            <a:ext cx="2501900" cy="14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2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qgis.core.QgsGeometry</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5542520" cy="4185761"/>
          </a:xfrm>
          <a:prstGeom prst="rect">
            <a:avLst/>
          </a:prstGeom>
        </p:spPr>
        <p:txBody>
          <a:bodyPr wrap="square">
            <a:spAutoFit/>
          </a:bodyPr>
          <a:lstStyle/>
          <a:p>
            <a:r>
              <a:rPr lang="en-US" sz="1400" dirty="0" err="1"/>
              <a:t>geom</a:t>
            </a:r>
            <a:r>
              <a:rPr lang="en-US" sz="1400" dirty="0"/>
              <a:t> = </a:t>
            </a:r>
            <a:r>
              <a:rPr lang="en-US" sz="1400" dirty="0" err="1"/>
              <a:t>feature.geometry</a:t>
            </a:r>
            <a:r>
              <a:rPr lang="en-US" sz="1400" dirty="0"/>
              <a:t>()</a:t>
            </a:r>
          </a:p>
          <a:p>
            <a:r>
              <a:rPr lang="en-US" sz="1400" dirty="0"/>
              <a:t>    </a:t>
            </a:r>
            <a:r>
              <a:rPr lang="en-US" sz="1400" dirty="0" err="1"/>
              <a:t>geomSingleType</a:t>
            </a:r>
            <a:r>
              <a:rPr lang="en-US" sz="1400" dirty="0"/>
              <a:t> = </a:t>
            </a:r>
            <a:r>
              <a:rPr lang="en-US" sz="1400" dirty="0" err="1"/>
              <a:t>QgsWkbTypes.isSingleType</a:t>
            </a:r>
            <a:r>
              <a:rPr lang="en-US" sz="1400" dirty="0"/>
              <a:t>(</a:t>
            </a:r>
            <a:r>
              <a:rPr lang="en-US" sz="1400" dirty="0" err="1"/>
              <a:t>geom.wkbType</a:t>
            </a:r>
            <a:r>
              <a:rPr lang="en-US" sz="1400" dirty="0"/>
              <a:t>())</a:t>
            </a:r>
          </a:p>
          <a:p>
            <a:r>
              <a:rPr lang="en-US" sz="1400" dirty="0"/>
              <a:t>    if </a:t>
            </a:r>
            <a:r>
              <a:rPr lang="en-US" sz="1400" dirty="0" err="1"/>
              <a:t>geom.type</a:t>
            </a:r>
            <a:r>
              <a:rPr lang="en-US" sz="1400" dirty="0"/>
              <a:t>() == </a:t>
            </a:r>
            <a:r>
              <a:rPr lang="en-US" sz="1400" dirty="0" err="1"/>
              <a:t>QgsWkbTypes.</a:t>
            </a:r>
            <a:r>
              <a:rPr lang="en-US" sz="1400" b="1" dirty="0" err="1"/>
              <a:t>PointGeometry</a:t>
            </a:r>
            <a:r>
              <a:rPr lang="en-US" sz="1400" dirty="0"/>
              <a:t>:</a:t>
            </a:r>
          </a:p>
          <a:p>
            <a:r>
              <a:rPr lang="en-US" sz="1400" dirty="0">
                <a:solidFill>
                  <a:schemeClr val="bg1">
                    <a:lumMod val="50000"/>
                  </a:schemeClr>
                </a:solidFill>
              </a:rPr>
              <a:t>        # the geometry type can be of single or multi type</a:t>
            </a:r>
          </a:p>
          <a:p>
            <a:r>
              <a:rPr lang="en-US" sz="1400" dirty="0"/>
              <a:t>        if </a:t>
            </a:r>
            <a:r>
              <a:rPr lang="en-US" sz="1400" dirty="0" err="1"/>
              <a:t>geomSingleType</a:t>
            </a:r>
            <a:r>
              <a:rPr lang="en-US" sz="1400" dirty="0"/>
              <a:t>:</a:t>
            </a:r>
          </a:p>
          <a:p>
            <a:r>
              <a:rPr lang="en-US" sz="1400" dirty="0"/>
              <a:t>            x = </a:t>
            </a:r>
            <a:r>
              <a:rPr lang="en-US" sz="1400" dirty="0" err="1"/>
              <a:t>geom.asPoint</a:t>
            </a:r>
            <a:r>
              <a:rPr lang="en-US" sz="1400" dirty="0"/>
              <a:t>()</a:t>
            </a:r>
          </a:p>
          <a:p>
            <a:r>
              <a:rPr lang="en-US" sz="1400" dirty="0"/>
              <a:t>            print("Point: ", x)</a:t>
            </a:r>
          </a:p>
          <a:p>
            <a:r>
              <a:rPr lang="en-US" sz="1400" dirty="0"/>
              <a:t>        else:</a:t>
            </a:r>
          </a:p>
          <a:p>
            <a:r>
              <a:rPr lang="en-US" sz="1400" dirty="0"/>
              <a:t>            x = </a:t>
            </a:r>
            <a:r>
              <a:rPr lang="en-US" sz="1400" dirty="0" err="1"/>
              <a:t>geom.asMultiPoint</a:t>
            </a:r>
            <a:r>
              <a:rPr lang="en-US" sz="1400" dirty="0"/>
              <a:t>()</a:t>
            </a:r>
          </a:p>
          <a:p>
            <a:r>
              <a:rPr lang="en-US" sz="1400" dirty="0"/>
              <a:t>            print("MultiPoint: ", x)</a:t>
            </a:r>
          </a:p>
          <a:p>
            <a:r>
              <a:rPr lang="en-US" sz="1400" dirty="0"/>
              <a:t>    </a:t>
            </a:r>
            <a:r>
              <a:rPr lang="en-US" sz="1400" dirty="0" err="1"/>
              <a:t>elif</a:t>
            </a:r>
            <a:r>
              <a:rPr lang="en-US" sz="1400" dirty="0"/>
              <a:t> </a:t>
            </a:r>
            <a:r>
              <a:rPr lang="en-US" sz="1400" dirty="0" err="1"/>
              <a:t>geom.type</a:t>
            </a:r>
            <a:r>
              <a:rPr lang="en-US" sz="1400" dirty="0"/>
              <a:t>() == </a:t>
            </a:r>
            <a:r>
              <a:rPr lang="en-US" sz="1400" dirty="0" err="1"/>
              <a:t>QgsWkbTypes.</a:t>
            </a:r>
            <a:r>
              <a:rPr lang="en-US" sz="1400" b="1" dirty="0" err="1"/>
              <a:t>LineGeometry</a:t>
            </a:r>
            <a:r>
              <a:rPr lang="en-US" sz="1400" dirty="0"/>
              <a:t>:</a:t>
            </a:r>
          </a:p>
          <a:p>
            <a:r>
              <a:rPr lang="en-US" sz="1400" dirty="0">
                <a:solidFill>
                  <a:schemeClr val="bg1">
                    <a:lumMod val="50000"/>
                  </a:schemeClr>
                </a:solidFill>
              </a:rPr>
              <a:t>	# the geometry type can be of single or multi type</a:t>
            </a:r>
            <a:endParaRPr lang="en-US" sz="1400" dirty="0"/>
          </a:p>
          <a:p>
            <a:r>
              <a:rPr lang="en-US" sz="1400" dirty="0"/>
              <a:t>        if </a:t>
            </a:r>
            <a:r>
              <a:rPr lang="en-US" sz="1400" dirty="0" err="1"/>
              <a:t>geomSingleType</a:t>
            </a:r>
            <a:r>
              <a:rPr lang="en-US" sz="1400" dirty="0"/>
              <a:t>:</a:t>
            </a:r>
          </a:p>
          <a:p>
            <a:r>
              <a:rPr lang="en-US" sz="1400" dirty="0"/>
              <a:t>            x = </a:t>
            </a:r>
            <a:r>
              <a:rPr lang="en-US" sz="1400" dirty="0" err="1"/>
              <a:t>geom.asPolyline</a:t>
            </a:r>
            <a:r>
              <a:rPr lang="en-US" sz="1400" dirty="0"/>
              <a:t>()</a:t>
            </a:r>
          </a:p>
          <a:p>
            <a:r>
              <a:rPr lang="en-US" sz="1400" dirty="0"/>
              <a:t>            print("Line: ", x, "length: ", </a:t>
            </a:r>
            <a:r>
              <a:rPr lang="en-US" sz="1400" dirty="0" err="1"/>
              <a:t>geom.length</a:t>
            </a:r>
            <a:r>
              <a:rPr lang="en-US" sz="1400" dirty="0"/>
              <a:t>())</a:t>
            </a:r>
          </a:p>
          <a:p>
            <a:r>
              <a:rPr lang="en-US" sz="1400" dirty="0"/>
              <a:t>        else:</a:t>
            </a:r>
          </a:p>
          <a:p>
            <a:r>
              <a:rPr lang="en-US" sz="1400" dirty="0"/>
              <a:t>            x = </a:t>
            </a:r>
            <a:r>
              <a:rPr lang="en-US" sz="1400" dirty="0" err="1"/>
              <a:t>geom.asMultiPolyline</a:t>
            </a:r>
            <a:r>
              <a:rPr lang="en-US" sz="1400" dirty="0"/>
              <a:t>()</a:t>
            </a:r>
          </a:p>
          <a:p>
            <a:r>
              <a:rPr lang="en-US" sz="1400" dirty="0"/>
              <a:t>            print("</a:t>
            </a:r>
            <a:r>
              <a:rPr lang="en-US" sz="1400" dirty="0" err="1"/>
              <a:t>MultiLine</a:t>
            </a:r>
            <a:r>
              <a:rPr lang="en-US" sz="1400" dirty="0"/>
              <a:t>: ", x, "length: ", </a:t>
            </a:r>
            <a:r>
              <a:rPr lang="en-US" sz="1400" dirty="0" err="1"/>
              <a:t>geom.length</a:t>
            </a:r>
            <a:r>
              <a:rPr lang="en-US" sz="1400" dirty="0"/>
              <a:t>())</a:t>
            </a:r>
          </a:p>
          <a:p>
            <a:r>
              <a:rPr lang="en-US" sz="1400" dirty="0"/>
              <a:t>    </a:t>
            </a:r>
          </a:p>
        </p:txBody>
      </p:sp>
      <p:sp>
        <p:nvSpPr>
          <p:cNvPr id="4" name="Rectangle 3">
            <a:extLst>
              <a:ext uri="{FF2B5EF4-FFF2-40B4-BE49-F238E27FC236}">
                <a16:creationId xmlns:a16="http://schemas.microsoft.com/office/drawing/2014/main" id="{C2D3E2E0-A05A-A047-A0BE-A42C5F943EBD}"/>
              </a:ext>
            </a:extLst>
          </p:cNvPr>
          <p:cNvSpPr/>
          <p:nvPr/>
        </p:nvSpPr>
        <p:spPr>
          <a:xfrm>
            <a:off x="6622473" y="3549501"/>
            <a:ext cx="6096000" cy="2246769"/>
          </a:xfrm>
          <a:prstGeom prst="rect">
            <a:avLst/>
          </a:prstGeom>
        </p:spPr>
        <p:txBody>
          <a:bodyPr>
            <a:spAutoFit/>
          </a:bodyPr>
          <a:lstStyle/>
          <a:p>
            <a:r>
              <a:rPr lang="en-US" sz="1400" dirty="0" err="1"/>
              <a:t>elif</a:t>
            </a:r>
            <a:r>
              <a:rPr lang="en-US" sz="1400" dirty="0"/>
              <a:t> </a:t>
            </a:r>
            <a:r>
              <a:rPr lang="en-US" sz="1400" dirty="0" err="1"/>
              <a:t>geom.type</a:t>
            </a:r>
            <a:r>
              <a:rPr lang="en-US" sz="1400" dirty="0"/>
              <a:t>() == </a:t>
            </a:r>
            <a:r>
              <a:rPr lang="en-US" sz="1400" dirty="0" err="1"/>
              <a:t>QgsWkbTypes.</a:t>
            </a:r>
            <a:r>
              <a:rPr lang="en-US" sz="1400" b="1" dirty="0" err="1"/>
              <a:t>PolygonGeometry</a:t>
            </a:r>
            <a:r>
              <a:rPr lang="en-US" sz="1400" dirty="0"/>
              <a:t>:</a:t>
            </a:r>
          </a:p>
          <a:p>
            <a:r>
              <a:rPr lang="en-US" sz="1400" dirty="0"/>
              <a:t>	</a:t>
            </a:r>
            <a:r>
              <a:rPr lang="en-US" sz="1400" dirty="0">
                <a:solidFill>
                  <a:schemeClr val="bg1">
                    <a:lumMod val="50000"/>
                  </a:schemeClr>
                </a:solidFill>
              </a:rPr>
              <a:t># the geometry type can be of single or multi type</a:t>
            </a:r>
            <a:endParaRPr lang="en-US" sz="1400" dirty="0"/>
          </a:p>
          <a:p>
            <a:r>
              <a:rPr lang="en-US" sz="1400" dirty="0"/>
              <a:t>        if </a:t>
            </a:r>
            <a:r>
              <a:rPr lang="en-US" sz="1400" dirty="0" err="1"/>
              <a:t>geomSingleType</a:t>
            </a:r>
            <a:r>
              <a:rPr lang="en-US" sz="1400" dirty="0"/>
              <a:t>:</a:t>
            </a:r>
          </a:p>
          <a:p>
            <a:r>
              <a:rPr lang="en-US" sz="1400" dirty="0"/>
              <a:t>            x = </a:t>
            </a:r>
            <a:r>
              <a:rPr lang="en-US" sz="1400" dirty="0" err="1"/>
              <a:t>geom.asPolygon</a:t>
            </a:r>
            <a:r>
              <a:rPr lang="en-US" sz="1400" dirty="0"/>
              <a:t>()</a:t>
            </a:r>
          </a:p>
          <a:p>
            <a:r>
              <a:rPr lang="en-US" sz="1400" dirty="0"/>
              <a:t>            print("Polygon: ", x, "Area: ", </a:t>
            </a:r>
            <a:r>
              <a:rPr lang="en-US" sz="1400" dirty="0" err="1"/>
              <a:t>geom.area</a:t>
            </a:r>
            <a:r>
              <a:rPr lang="en-US" sz="1400" dirty="0"/>
              <a:t>())</a:t>
            </a:r>
          </a:p>
          <a:p>
            <a:r>
              <a:rPr lang="en-US" sz="1400" dirty="0"/>
              <a:t>        else:</a:t>
            </a:r>
          </a:p>
          <a:p>
            <a:r>
              <a:rPr lang="en-US" sz="1400" dirty="0"/>
              <a:t>            x = </a:t>
            </a:r>
            <a:r>
              <a:rPr lang="en-US" sz="1400" dirty="0" err="1"/>
              <a:t>geom.asMultiPolygon</a:t>
            </a:r>
            <a:r>
              <a:rPr lang="en-US" sz="1400" dirty="0"/>
              <a:t>()</a:t>
            </a:r>
          </a:p>
          <a:p>
            <a:r>
              <a:rPr lang="en-US" sz="1400" dirty="0"/>
              <a:t>            print("</a:t>
            </a:r>
            <a:r>
              <a:rPr lang="en-US" sz="1400" dirty="0" err="1"/>
              <a:t>MultiPolygon</a:t>
            </a:r>
            <a:r>
              <a:rPr lang="en-US" sz="1400" dirty="0"/>
              <a:t>: ", x, "Area: ", </a:t>
            </a:r>
            <a:r>
              <a:rPr lang="en-US" sz="1400" dirty="0" err="1"/>
              <a:t>geom.area</a:t>
            </a:r>
            <a:r>
              <a:rPr lang="en-US" sz="1400" dirty="0"/>
              <a:t>())</a:t>
            </a:r>
          </a:p>
          <a:p>
            <a:r>
              <a:rPr lang="en-US" sz="1400" dirty="0"/>
              <a:t>    else:</a:t>
            </a:r>
          </a:p>
          <a:p>
            <a:r>
              <a:rPr lang="en-US" sz="1400" dirty="0"/>
              <a:t>        print("Unknown or invalid geometry")</a:t>
            </a:r>
          </a:p>
        </p:txBody>
      </p:sp>
      <p:sp>
        <p:nvSpPr>
          <p:cNvPr id="6" name="Rectangle 5">
            <a:extLst>
              <a:ext uri="{FF2B5EF4-FFF2-40B4-BE49-F238E27FC236}">
                <a16:creationId xmlns:a16="http://schemas.microsoft.com/office/drawing/2014/main" id="{87FABEB4-93FE-DE41-AC61-9B45480F2FBC}"/>
              </a:ext>
            </a:extLst>
          </p:cNvPr>
          <p:cNvSpPr/>
          <p:nvPr/>
        </p:nvSpPr>
        <p:spPr>
          <a:xfrm>
            <a:off x="3939355" y="2358185"/>
            <a:ext cx="1349821"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EBAE3CA9-4F76-EA47-BD0E-9AC4B0AFC253}"/>
              </a:ext>
            </a:extLst>
          </p:cNvPr>
          <p:cNvSpPr/>
          <p:nvPr/>
        </p:nvSpPr>
        <p:spPr>
          <a:xfrm>
            <a:off x="4079167" y="4063804"/>
            <a:ext cx="1349821"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CE02A729-2BFB-264D-BB47-90D3CD28D8AA}"/>
              </a:ext>
            </a:extLst>
          </p:cNvPr>
          <p:cNvSpPr/>
          <p:nvPr/>
        </p:nvSpPr>
        <p:spPr>
          <a:xfrm>
            <a:off x="9449023" y="3584194"/>
            <a:ext cx="1515714"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407578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20676"/>
            <a:ext cx="10143570" cy="584775"/>
          </a:xfrm>
          <a:prstGeom prst="rect">
            <a:avLst/>
          </a:prstGeom>
          <a:noFill/>
        </p:spPr>
        <p:txBody>
          <a:bodyPr wrap="square" rtlCol="0">
            <a:spAutoFit/>
          </a:bodyPr>
          <a:lstStyle/>
          <a:p>
            <a:r>
              <a:rPr lang="en-SG" sz="3200" u="sng" dirty="0">
                <a:latin typeface="Bahnschrift SemiLight SemiConde" panose="020B0502040204020203" pitchFamily="34" charset="0"/>
              </a:rPr>
              <a:t>Course Organization and Timeline</a:t>
            </a:r>
          </a:p>
        </p:txBody>
      </p:sp>
      <p:sp>
        <p:nvSpPr>
          <p:cNvPr id="3" name="Rectangle 2">
            <a:extLst>
              <a:ext uri="{FF2B5EF4-FFF2-40B4-BE49-F238E27FC236}">
                <a16:creationId xmlns:a16="http://schemas.microsoft.com/office/drawing/2014/main" id="{17F83D95-20B4-45EF-942F-15030A0337FD}"/>
              </a:ext>
            </a:extLst>
          </p:cNvPr>
          <p:cNvSpPr/>
          <p:nvPr/>
        </p:nvSpPr>
        <p:spPr>
          <a:xfrm>
            <a:off x="2124063" y="1742776"/>
            <a:ext cx="6764052" cy="523220"/>
          </a:xfrm>
          <a:prstGeom prst="rect">
            <a:avLst/>
          </a:prstGeom>
        </p:spPr>
        <p:txBody>
          <a:bodyPr wrap="square">
            <a:spAutoFit/>
          </a:bodyPr>
          <a:lstStyle/>
          <a:p>
            <a:pPr lvl="1"/>
            <a:r>
              <a:rPr lang="en-US" sz="2800" dirty="0">
                <a:latin typeface="Bahnschrift SemiLight SemiConde" panose="020B0502040204020203" pitchFamily="34" charset="0"/>
              </a:rPr>
              <a:t>Morning Session 9:30am to 12:30pm </a:t>
            </a:r>
            <a:endParaRPr lang="en-US" sz="2000" dirty="0">
              <a:latin typeface="Bahnschrift SemiLight SemiConde" panose="020B0502040204020203" pitchFamily="34" charset="0"/>
            </a:endParaRPr>
          </a:p>
        </p:txBody>
      </p:sp>
      <p:sp>
        <p:nvSpPr>
          <p:cNvPr id="4" name="Rectangle 3">
            <a:extLst>
              <a:ext uri="{FF2B5EF4-FFF2-40B4-BE49-F238E27FC236}">
                <a16:creationId xmlns:a16="http://schemas.microsoft.com/office/drawing/2014/main" id="{ACBCB744-511E-452D-9AFE-32046CF50314}"/>
              </a:ext>
            </a:extLst>
          </p:cNvPr>
          <p:cNvSpPr/>
          <p:nvPr/>
        </p:nvSpPr>
        <p:spPr>
          <a:xfrm>
            <a:off x="2124061" y="5530306"/>
            <a:ext cx="7856591" cy="523220"/>
          </a:xfrm>
          <a:prstGeom prst="rect">
            <a:avLst/>
          </a:prstGeom>
        </p:spPr>
        <p:txBody>
          <a:bodyPr wrap="square">
            <a:spAutoFit/>
          </a:bodyPr>
          <a:lstStyle/>
          <a:p>
            <a:pPr lvl="1"/>
            <a:r>
              <a:rPr lang="en-US" sz="2800" dirty="0">
                <a:latin typeface="Bahnschrift SemiLight SemiConde" panose="020B0502040204020203" pitchFamily="34" charset="0"/>
              </a:rPr>
              <a:t>Afternoon Session (2:00pm to 5:30pm)</a:t>
            </a:r>
            <a:endParaRPr lang="en-US" sz="2000" dirty="0">
              <a:latin typeface="Bahnschrift SemiLight SemiConde" panose="020B0502040204020203" pitchFamily="34" charset="0"/>
            </a:endParaRPr>
          </a:p>
        </p:txBody>
      </p:sp>
      <p:sp>
        <p:nvSpPr>
          <p:cNvPr id="5" name="Rectangle 4">
            <a:extLst>
              <a:ext uri="{FF2B5EF4-FFF2-40B4-BE49-F238E27FC236}">
                <a16:creationId xmlns:a16="http://schemas.microsoft.com/office/drawing/2014/main" id="{7CDA5996-FEDD-4CE8-A77A-BDEB48732825}"/>
              </a:ext>
            </a:extLst>
          </p:cNvPr>
          <p:cNvSpPr/>
          <p:nvPr/>
        </p:nvSpPr>
        <p:spPr>
          <a:xfrm>
            <a:off x="2124061" y="2399432"/>
            <a:ext cx="7279246" cy="1323439"/>
          </a:xfrm>
          <a:prstGeom prst="rect">
            <a:avLst/>
          </a:prstGeom>
        </p:spPr>
        <p:txBody>
          <a:bodyPr wrap="square">
            <a:spAutoFit/>
          </a:bodyPr>
          <a:lstStyle/>
          <a:p>
            <a:pPr marL="800100" lvl="1" indent="-342900">
              <a:buFont typeface="Arial" panose="020B0604020202020204" pitchFamily="34" charset="0"/>
              <a:buChar char="•"/>
            </a:pPr>
            <a:r>
              <a:rPr lang="en-US" sz="2000" dirty="0">
                <a:latin typeface="Bahnschrift SemiLight SemiConde" panose="020B0502040204020203" pitchFamily="34" charset="0"/>
              </a:rPr>
              <a:t>Lecture</a:t>
            </a:r>
            <a:r>
              <a:rPr lang="en-US" sz="2000" dirty="0">
                <a:solidFill>
                  <a:schemeClr val="bg1">
                    <a:lumMod val="50000"/>
                  </a:schemeClr>
                </a:solidFill>
                <a:latin typeface="Bahnschrift SemiLight SemiConde" panose="020B0502040204020203" pitchFamily="34" charset="0"/>
              </a:rPr>
              <a:t> </a:t>
            </a:r>
          </a:p>
          <a:p>
            <a:pPr marL="800100" lvl="1" indent="-342900">
              <a:buFont typeface="Arial" panose="020B0604020202020204" pitchFamily="34" charset="0"/>
              <a:buChar char="•"/>
            </a:pPr>
            <a:r>
              <a:rPr lang="en-US" sz="2000" dirty="0">
                <a:latin typeface="Bahnschrift SemiLight SemiConde" panose="020B0502040204020203" pitchFamily="34" charset="0"/>
              </a:rPr>
              <a:t>Demonstration &amp; Practice </a:t>
            </a:r>
            <a:r>
              <a:rPr lang="en-US" sz="2000" dirty="0">
                <a:solidFill>
                  <a:schemeClr val="bg1">
                    <a:lumMod val="50000"/>
                  </a:schemeClr>
                </a:solidFill>
                <a:latin typeface="Bahnschrift SemiLight SemiConde" panose="020B0502040204020203" pitchFamily="34" charset="0"/>
              </a:rPr>
              <a:t>(practice together)</a:t>
            </a:r>
          </a:p>
          <a:p>
            <a:pPr marL="800100" lvl="1" indent="-342900">
              <a:buFont typeface="Arial" panose="020B0604020202020204" pitchFamily="34" charset="0"/>
              <a:buChar char="•"/>
            </a:pPr>
            <a:r>
              <a:rPr lang="en-US" sz="2000" dirty="0">
                <a:latin typeface="Bahnschrift SemiLight SemiConde" panose="020B0502040204020203" pitchFamily="34" charset="0"/>
              </a:rPr>
              <a:t>Exercise</a:t>
            </a:r>
            <a:r>
              <a:rPr lang="en-US" sz="2000" dirty="0">
                <a:solidFill>
                  <a:schemeClr val="bg1">
                    <a:lumMod val="50000"/>
                  </a:schemeClr>
                </a:solidFill>
                <a:latin typeface="Bahnschrift SemiLight SemiConde" panose="020B0502040204020203" pitchFamily="34" charset="0"/>
              </a:rPr>
              <a:t> (do it by yourself)</a:t>
            </a:r>
          </a:p>
          <a:p>
            <a:pPr marL="800100" lvl="1" indent="-342900">
              <a:buFont typeface="Arial" panose="020B0604020202020204" pitchFamily="34" charset="0"/>
              <a:buChar char="•"/>
            </a:pPr>
            <a:r>
              <a:rPr lang="en-US" sz="2000" dirty="0">
                <a:latin typeface="Bahnschrift SemiLight SemiConde" panose="020B0502040204020203" pitchFamily="34" charset="0"/>
              </a:rPr>
              <a:t>Q &amp; A</a:t>
            </a:r>
            <a:endParaRPr lang="en-US" sz="2000" dirty="0">
              <a:solidFill>
                <a:schemeClr val="bg1">
                  <a:lumMod val="50000"/>
                </a:schemeClr>
              </a:solidFill>
              <a:latin typeface="Bahnschrift SemiLight SemiConde" panose="020B0502040204020203" pitchFamily="34" charset="0"/>
            </a:endParaRPr>
          </a:p>
        </p:txBody>
      </p:sp>
      <p:sp>
        <p:nvSpPr>
          <p:cNvPr id="2" name="TextBox 1">
            <a:extLst>
              <a:ext uri="{FF2B5EF4-FFF2-40B4-BE49-F238E27FC236}">
                <a16:creationId xmlns:a16="http://schemas.microsoft.com/office/drawing/2014/main" id="{80F6DFAD-7A61-4248-AB89-FCAC80005AD2}"/>
              </a:ext>
            </a:extLst>
          </p:cNvPr>
          <p:cNvSpPr txBox="1"/>
          <p:nvPr/>
        </p:nvSpPr>
        <p:spPr>
          <a:xfrm>
            <a:off x="2579427" y="3779084"/>
            <a:ext cx="3794078" cy="400110"/>
          </a:xfrm>
          <a:prstGeom prst="rect">
            <a:avLst/>
          </a:prstGeom>
          <a:noFill/>
          <a:ln>
            <a:solidFill>
              <a:schemeClr val="tx1">
                <a:lumMod val="50000"/>
                <a:lumOff val="50000"/>
              </a:schemeClr>
            </a:solidFill>
          </a:ln>
        </p:spPr>
        <p:txBody>
          <a:bodyPr wrap="square" rtlCol="0">
            <a:spAutoFit/>
          </a:bodyPr>
          <a:lstStyle/>
          <a:p>
            <a:r>
              <a:rPr lang="en-SG" sz="2000" dirty="0">
                <a:latin typeface="Bahnschrift SemiLight SemiConde" panose="020B0502040204020203" pitchFamily="34" charset="0"/>
              </a:rPr>
              <a:t>Break (10:50am  - 11:10am)</a:t>
            </a:r>
          </a:p>
        </p:txBody>
      </p:sp>
      <p:sp>
        <p:nvSpPr>
          <p:cNvPr id="8" name="Rectangle 7">
            <a:extLst>
              <a:ext uri="{FF2B5EF4-FFF2-40B4-BE49-F238E27FC236}">
                <a16:creationId xmlns:a16="http://schemas.microsoft.com/office/drawing/2014/main" id="{A248D3DB-1684-4FFF-991F-101D0363A348}"/>
              </a:ext>
            </a:extLst>
          </p:cNvPr>
          <p:cNvSpPr/>
          <p:nvPr/>
        </p:nvSpPr>
        <p:spPr>
          <a:xfrm>
            <a:off x="2124061" y="4257679"/>
            <a:ext cx="7279246" cy="1323439"/>
          </a:xfrm>
          <a:prstGeom prst="rect">
            <a:avLst/>
          </a:prstGeom>
        </p:spPr>
        <p:txBody>
          <a:bodyPr wrap="square">
            <a:spAutoFit/>
          </a:bodyPr>
          <a:lstStyle/>
          <a:p>
            <a:pPr marL="800100" lvl="1" indent="-342900">
              <a:buFont typeface="Arial" panose="020B0604020202020204" pitchFamily="34" charset="0"/>
              <a:buChar char="•"/>
            </a:pPr>
            <a:r>
              <a:rPr lang="en-US" sz="2000" dirty="0">
                <a:latin typeface="Bahnschrift SemiLight SemiConde" panose="020B0502040204020203" pitchFamily="34" charset="0"/>
              </a:rPr>
              <a:t>Lecture</a:t>
            </a:r>
            <a:r>
              <a:rPr lang="en-US" sz="2000" dirty="0">
                <a:solidFill>
                  <a:schemeClr val="bg1">
                    <a:lumMod val="50000"/>
                  </a:schemeClr>
                </a:solidFill>
                <a:latin typeface="Bahnschrift SemiLight SemiConde" panose="020B0502040204020203" pitchFamily="34" charset="0"/>
              </a:rPr>
              <a:t> </a:t>
            </a:r>
          </a:p>
          <a:p>
            <a:pPr marL="800100" lvl="1" indent="-342900">
              <a:buFont typeface="Arial" panose="020B0604020202020204" pitchFamily="34" charset="0"/>
              <a:buChar char="•"/>
            </a:pPr>
            <a:r>
              <a:rPr lang="en-US" sz="2000" dirty="0">
                <a:latin typeface="Bahnschrift SemiLight SemiConde" panose="020B0502040204020203" pitchFamily="34" charset="0"/>
              </a:rPr>
              <a:t>Demonstration &amp; Practice </a:t>
            </a:r>
            <a:r>
              <a:rPr lang="en-US" sz="2000" dirty="0">
                <a:solidFill>
                  <a:schemeClr val="bg1">
                    <a:lumMod val="50000"/>
                  </a:schemeClr>
                </a:solidFill>
                <a:latin typeface="Bahnschrift SemiLight SemiConde" panose="020B0502040204020203" pitchFamily="34" charset="0"/>
              </a:rPr>
              <a:t>(practice together)</a:t>
            </a:r>
          </a:p>
          <a:p>
            <a:pPr marL="800100" lvl="1" indent="-342900">
              <a:buFont typeface="Arial" panose="020B0604020202020204" pitchFamily="34" charset="0"/>
              <a:buChar char="•"/>
            </a:pPr>
            <a:r>
              <a:rPr lang="en-US" sz="2000" dirty="0">
                <a:latin typeface="Bahnschrift SemiLight SemiConde" panose="020B0502040204020203" pitchFamily="34" charset="0"/>
              </a:rPr>
              <a:t>Exercise</a:t>
            </a:r>
            <a:r>
              <a:rPr lang="en-US" sz="2000" dirty="0">
                <a:solidFill>
                  <a:schemeClr val="bg1">
                    <a:lumMod val="50000"/>
                  </a:schemeClr>
                </a:solidFill>
                <a:latin typeface="Bahnschrift SemiLight SemiConde" panose="020B0502040204020203" pitchFamily="34" charset="0"/>
              </a:rPr>
              <a:t> (do it by yourself)</a:t>
            </a:r>
          </a:p>
          <a:p>
            <a:pPr marL="800100" lvl="1" indent="-342900">
              <a:buFont typeface="Arial" panose="020B0604020202020204" pitchFamily="34" charset="0"/>
              <a:buChar char="•"/>
            </a:pPr>
            <a:r>
              <a:rPr lang="en-US" sz="2000" dirty="0">
                <a:latin typeface="Bahnschrift SemiLight SemiConde" panose="020B0502040204020203" pitchFamily="34" charset="0"/>
              </a:rPr>
              <a:t>Q &amp; A</a:t>
            </a:r>
            <a:endParaRPr lang="en-US" sz="2000" dirty="0">
              <a:solidFill>
                <a:schemeClr val="bg1">
                  <a:lumMod val="50000"/>
                </a:schemeClr>
              </a:solidFill>
              <a:latin typeface="Bahnschrift SemiLight SemiConde" panose="020B0502040204020203" pitchFamily="34" charset="0"/>
            </a:endParaRPr>
          </a:p>
        </p:txBody>
      </p:sp>
    </p:spTree>
    <p:extLst>
      <p:ext uri="{BB962C8B-B14F-4D97-AF65-F5344CB8AC3E}">
        <p14:creationId xmlns:p14="http://schemas.microsoft.com/office/powerpoint/2010/main" val="407132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Modify a Vector Layer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5542520" cy="3970318"/>
          </a:xfrm>
          <a:prstGeom prst="rect">
            <a:avLst/>
          </a:prstGeom>
        </p:spPr>
        <p:txBody>
          <a:bodyPr wrap="square">
            <a:spAutoFit/>
          </a:bodyPr>
          <a:lstStyle/>
          <a:p>
            <a:r>
              <a:rPr lang="en-US" sz="1400" dirty="0"/>
              <a:t>feat1 = feat2 = </a:t>
            </a:r>
            <a:r>
              <a:rPr lang="en-US" sz="1400" dirty="0" err="1"/>
              <a:t>QgsFeature</a:t>
            </a:r>
            <a:r>
              <a:rPr lang="en-US" sz="1400" dirty="0"/>
              <a:t>(</a:t>
            </a:r>
            <a:r>
              <a:rPr lang="en-US" sz="1400" dirty="0" err="1"/>
              <a:t>layer.fields</a:t>
            </a:r>
            <a:r>
              <a:rPr lang="en-US" sz="1400" dirty="0"/>
              <a:t>())</a:t>
            </a:r>
          </a:p>
          <a:p>
            <a:r>
              <a:rPr lang="en-US" sz="1400" dirty="0"/>
              <a:t>fid = 99</a:t>
            </a:r>
          </a:p>
          <a:p>
            <a:r>
              <a:rPr lang="en-US" sz="1400" dirty="0"/>
              <a:t>feat1.setId(fid)</a:t>
            </a:r>
          </a:p>
          <a:p>
            <a:endParaRPr lang="en-US" sz="1400" dirty="0"/>
          </a:p>
          <a:p>
            <a:r>
              <a:rPr lang="en-US" sz="1400" dirty="0">
                <a:solidFill>
                  <a:schemeClr val="bg1">
                    <a:lumMod val="50000"/>
                  </a:schemeClr>
                </a:solidFill>
              </a:rPr>
              <a:t># add two features (</a:t>
            </a:r>
            <a:r>
              <a:rPr lang="en-US" sz="1400" dirty="0" err="1">
                <a:solidFill>
                  <a:schemeClr val="bg1">
                    <a:lumMod val="50000"/>
                  </a:schemeClr>
                </a:solidFill>
              </a:rPr>
              <a:t>QgsFeature</a:t>
            </a:r>
            <a:r>
              <a:rPr lang="en-US" sz="1400" dirty="0">
                <a:solidFill>
                  <a:schemeClr val="bg1">
                    <a:lumMod val="50000"/>
                  </a:schemeClr>
                </a:solidFill>
              </a:rPr>
              <a:t> instances)</a:t>
            </a:r>
          </a:p>
          <a:p>
            <a:r>
              <a:rPr lang="en-US" sz="1400" dirty="0" err="1"/>
              <a:t>layer.addFeatures</a:t>
            </a:r>
            <a:r>
              <a:rPr lang="en-US" sz="1400" dirty="0"/>
              <a:t>([feat1,feat2])</a:t>
            </a:r>
          </a:p>
          <a:p>
            <a:endParaRPr lang="en-US" sz="1400" dirty="0"/>
          </a:p>
          <a:p>
            <a:r>
              <a:rPr lang="en-US" sz="1400" dirty="0">
                <a:solidFill>
                  <a:schemeClr val="bg1">
                    <a:lumMod val="50000"/>
                  </a:schemeClr>
                </a:solidFill>
              </a:rPr>
              <a:t># delete a feature with specified ID</a:t>
            </a:r>
          </a:p>
          <a:p>
            <a:r>
              <a:rPr lang="en-US" sz="1400" dirty="0" err="1"/>
              <a:t>layer.deleteFeature</a:t>
            </a:r>
            <a:r>
              <a:rPr lang="en-US" sz="1400" dirty="0"/>
              <a:t>(fid)</a:t>
            </a:r>
          </a:p>
          <a:p>
            <a:endParaRPr lang="en-US" sz="1400" dirty="0"/>
          </a:p>
          <a:p>
            <a:r>
              <a:rPr lang="en-US" sz="1400" dirty="0">
                <a:solidFill>
                  <a:schemeClr val="bg1">
                    <a:lumMod val="50000"/>
                  </a:schemeClr>
                </a:solidFill>
              </a:rPr>
              <a:t># set new geometry (</a:t>
            </a:r>
            <a:r>
              <a:rPr lang="en-US" sz="1400" dirty="0" err="1">
                <a:solidFill>
                  <a:schemeClr val="bg1">
                    <a:lumMod val="50000"/>
                  </a:schemeClr>
                </a:solidFill>
              </a:rPr>
              <a:t>QgsGeometry</a:t>
            </a:r>
            <a:r>
              <a:rPr lang="en-US" sz="1400" dirty="0">
                <a:solidFill>
                  <a:schemeClr val="bg1">
                    <a:lumMod val="50000"/>
                  </a:schemeClr>
                </a:solidFill>
              </a:rPr>
              <a:t> instance) for a feature</a:t>
            </a:r>
          </a:p>
          <a:p>
            <a:r>
              <a:rPr lang="en-US" sz="1400" dirty="0"/>
              <a:t>geometry = </a:t>
            </a:r>
            <a:r>
              <a:rPr lang="en-US" sz="1400" dirty="0" err="1"/>
              <a:t>QgsGeometry.fromWkt</a:t>
            </a:r>
            <a:r>
              <a:rPr lang="en-US" sz="1400" dirty="0"/>
              <a:t>("POINT(7 45)")</a:t>
            </a:r>
          </a:p>
          <a:p>
            <a:r>
              <a:rPr lang="en-US" sz="1400" dirty="0" err="1"/>
              <a:t>layer.changeGeometry</a:t>
            </a:r>
            <a:r>
              <a:rPr lang="en-US" sz="1400" dirty="0"/>
              <a:t>(fid, geometry)</a:t>
            </a:r>
          </a:p>
          <a:p>
            <a:endParaRPr lang="en-US" sz="1400" dirty="0"/>
          </a:p>
          <a:p>
            <a:r>
              <a:rPr lang="en-US" sz="1400" dirty="0">
                <a:solidFill>
                  <a:schemeClr val="bg1">
                    <a:lumMod val="50000"/>
                  </a:schemeClr>
                </a:solidFill>
              </a:rPr>
              <a:t># update an attribute with given field index (int) to a given value</a:t>
            </a:r>
          </a:p>
          <a:p>
            <a:r>
              <a:rPr lang="en-US" sz="1400" dirty="0" err="1"/>
              <a:t>fieldIndex</a:t>
            </a:r>
            <a:r>
              <a:rPr lang="en-US" sz="1400" dirty="0"/>
              <a:t> =1</a:t>
            </a:r>
          </a:p>
          <a:p>
            <a:r>
              <a:rPr lang="en-US" sz="1400" dirty="0"/>
              <a:t>value ='My new name'</a:t>
            </a:r>
          </a:p>
          <a:p>
            <a:r>
              <a:rPr lang="en-US" sz="1400" dirty="0" err="1"/>
              <a:t>layer.changeAttributeValue</a:t>
            </a:r>
            <a:r>
              <a:rPr lang="en-US" sz="1400" dirty="0"/>
              <a:t>(fid, </a:t>
            </a:r>
            <a:r>
              <a:rPr lang="en-US" sz="1400" dirty="0" err="1"/>
              <a:t>fieldIndex</a:t>
            </a:r>
            <a:r>
              <a:rPr lang="en-US" sz="1400" dirty="0"/>
              <a:t>, value)</a:t>
            </a:r>
          </a:p>
        </p:txBody>
      </p:sp>
      <p:sp>
        <p:nvSpPr>
          <p:cNvPr id="4" name="Rectangle 3">
            <a:extLst>
              <a:ext uri="{FF2B5EF4-FFF2-40B4-BE49-F238E27FC236}">
                <a16:creationId xmlns:a16="http://schemas.microsoft.com/office/drawing/2014/main" id="{C2D3E2E0-A05A-A047-A0BE-A42C5F943EBD}"/>
              </a:ext>
            </a:extLst>
          </p:cNvPr>
          <p:cNvSpPr/>
          <p:nvPr/>
        </p:nvSpPr>
        <p:spPr>
          <a:xfrm>
            <a:off x="5750276" y="1551563"/>
            <a:ext cx="6096000" cy="2246769"/>
          </a:xfrm>
          <a:prstGeom prst="rect">
            <a:avLst/>
          </a:prstGeom>
        </p:spPr>
        <p:txBody>
          <a:bodyPr>
            <a:spAutoFit/>
          </a:bodyPr>
          <a:lstStyle/>
          <a:p>
            <a:endParaRPr lang="en-US" sz="1400" dirty="0"/>
          </a:p>
          <a:p>
            <a:r>
              <a:rPr lang="en-US" sz="1400" dirty="0">
                <a:solidFill>
                  <a:schemeClr val="bg1">
                    <a:lumMod val="50000"/>
                  </a:schemeClr>
                </a:solidFill>
              </a:rPr>
              <a:t># add new field</a:t>
            </a:r>
          </a:p>
          <a:p>
            <a:r>
              <a:rPr lang="en-US" sz="1400" dirty="0" err="1"/>
              <a:t>layer.dataProvider</a:t>
            </a:r>
            <a:r>
              <a:rPr lang="en-US" sz="1400" dirty="0"/>
              <a:t>().</a:t>
            </a:r>
            <a:r>
              <a:rPr lang="en-US" sz="1400" dirty="0" err="1"/>
              <a:t>addAttributes</a:t>
            </a:r>
            <a:r>
              <a:rPr lang="en-US" sz="1400" dirty="0"/>
              <a:t>([</a:t>
            </a:r>
            <a:r>
              <a:rPr lang="en-US" sz="1400" dirty="0" err="1"/>
              <a:t>QgsField</a:t>
            </a:r>
            <a:r>
              <a:rPr lang="en-US" sz="1400" dirty="0"/>
              <a:t>("STATUT", </a:t>
            </a:r>
            <a:r>
              <a:rPr lang="en-US" sz="1400" dirty="0" err="1"/>
              <a:t>QVariant.Int</a:t>
            </a:r>
            <a:r>
              <a:rPr lang="en-US" sz="1400" dirty="0"/>
              <a:t>)]) </a:t>
            </a:r>
          </a:p>
          <a:p>
            <a:r>
              <a:rPr lang="en-US" sz="1400" dirty="0" err="1"/>
              <a:t>layer.updateFields</a:t>
            </a:r>
            <a:r>
              <a:rPr lang="en-US" sz="1400" dirty="0"/>
              <a:t>()</a:t>
            </a:r>
          </a:p>
          <a:p>
            <a:endParaRPr lang="en-US" sz="1400" dirty="0"/>
          </a:p>
          <a:p>
            <a:r>
              <a:rPr lang="en-US" sz="1400" dirty="0">
                <a:solidFill>
                  <a:schemeClr val="bg1">
                    <a:lumMod val="50000"/>
                  </a:schemeClr>
                </a:solidFill>
              </a:rPr>
              <a:t># remove a field</a:t>
            </a:r>
          </a:p>
          <a:p>
            <a:r>
              <a:rPr lang="en-US" sz="1400" dirty="0" err="1"/>
              <a:t>fieldIndex</a:t>
            </a:r>
            <a:r>
              <a:rPr lang="en-US" sz="1400" dirty="0"/>
              <a:t> = </a:t>
            </a:r>
            <a:r>
              <a:rPr lang="en-US" sz="1400" dirty="0" err="1"/>
              <a:t>layer.fields</a:t>
            </a:r>
            <a:r>
              <a:rPr lang="en-US" sz="1400" dirty="0"/>
              <a:t>().</a:t>
            </a:r>
            <a:r>
              <a:rPr lang="en-US" sz="1400" dirty="0" err="1"/>
              <a:t>indexFromName</a:t>
            </a:r>
            <a:r>
              <a:rPr lang="en-US" sz="1400" dirty="0"/>
              <a:t>("STATUT")</a:t>
            </a:r>
            <a:endParaRPr lang="en-US" sz="1400" dirty="0">
              <a:solidFill>
                <a:schemeClr val="bg1">
                  <a:lumMod val="50000"/>
                </a:schemeClr>
              </a:solidFill>
            </a:endParaRPr>
          </a:p>
          <a:p>
            <a:r>
              <a:rPr lang="en-US" sz="1400" dirty="0" err="1"/>
              <a:t>layer.dataProvider</a:t>
            </a:r>
            <a:r>
              <a:rPr lang="en-US" sz="1400" dirty="0"/>
              <a:t>().</a:t>
            </a:r>
            <a:r>
              <a:rPr lang="en-US" sz="1400" dirty="0" err="1"/>
              <a:t>deleteAttributes</a:t>
            </a:r>
            <a:r>
              <a:rPr lang="en-US" sz="1400" dirty="0"/>
              <a:t>([</a:t>
            </a:r>
            <a:r>
              <a:rPr lang="en-US" sz="1400" dirty="0" err="1"/>
              <a:t>fieldIndex</a:t>
            </a:r>
            <a:r>
              <a:rPr lang="en-US" sz="1400" dirty="0"/>
              <a:t>]) </a:t>
            </a:r>
          </a:p>
          <a:p>
            <a:r>
              <a:rPr lang="en-US" sz="1400" dirty="0" err="1"/>
              <a:t>layer.updateFields</a:t>
            </a:r>
            <a:r>
              <a:rPr lang="en-US" sz="1400" dirty="0"/>
              <a:t>()</a:t>
            </a:r>
          </a:p>
          <a:p>
            <a:endParaRPr lang="en-US" sz="1400" dirty="0"/>
          </a:p>
        </p:txBody>
      </p:sp>
      <p:sp>
        <p:nvSpPr>
          <p:cNvPr id="9" name="Rectangle 8">
            <a:extLst>
              <a:ext uri="{FF2B5EF4-FFF2-40B4-BE49-F238E27FC236}">
                <a16:creationId xmlns:a16="http://schemas.microsoft.com/office/drawing/2014/main" id="{E72E5F39-6577-904E-8139-387C80A2DE1C}"/>
              </a:ext>
            </a:extLst>
          </p:cNvPr>
          <p:cNvSpPr/>
          <p:nvPr/>
        </p:nvSpPr>
        <p:spPr>
          <a:xfrm>
            <a:off x="2046387" y="4290776"/>
            <a:ext cx="3167297" cy="1849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2741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Geometry Construction</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970318"/>
          </a:xfrm>
          <a:prstGeom prst="rect">
            <a:avLst/>
          </a:prstGeom>
        </p:spPr>
        <p:txBody>
          <a:bodyPr wrap="square">
            <a:spAutoFit/>
          </a:bodyPr>
          <a:lstStyle/>
          <a:p>
            <a:r>
              <a:rPr lang="en-SG" dirty="0">
                <a:solidFill>
                  <a:schemeClr val="bg1">
                    <a:lumMod val="50000"/>
                  </a:schemeClr>
                </a:solidFill>
              </a:rPr>
              <a:t># Construct Geometry from coordinates</a:t>
            </a:r>
          </a:p>
          <a:p>
            <a:r>
              <a:rPr lang="en-SG" dirty="0" err="1"/>
              <a:t>gPnt</a:t>
            </a:r>
            <a:r>
              <a:rPr lang="en-SG" dirty="0"/>
              <a:t> = </a:t>
            </a:r>
            <a:r>
              <a:rPr lang="en-SG" dirty="0" err="1"/>
              <a:t>QgsGeometry.fromPointXY</a:t>
            </a:r>
            <a:r>
              <a:rPr lang="en-SG" dirty="0"/>
              <a:t>(</a:t>
            </a:r>
            <a:r>
              <a:rPr lang="en-SG" dirty="0" err="1"/>
              <a:t>QgsPointXY</a:t>
            </a:r>
            <a:r>
              <a:rPr lang="en-SG" dirty="0"/>
              <a:t>(1,1)) </a:t>
            </a:r>
          </a:p>
          <a:p>
            <a:r>
              <a:rPr lang="en-SG" dirty="0"/>
              <a:t>print(</a:t>
            </a:r>
            <a:r>
              <a:rPr lang="en-SG" dirty="0" err="1"/>
              <a:t>gPnt</a:t>
            </a:r>
            <a:r>
              <a:rPr lang="en-SG" dirty="0"/>
              <a:t>) </a:t>
            </a:r>
          </a:p>
          <a:p>
            <a:endParaRPr lang="en-SG" dirty="0"/>
          </a:p>
          <a:p>
            <a:r>
              <a:rPr lang="en-SG" dirty="0" err="1"/>
              <a:t>gLine</a:t>
            </a:r>
            <a:r>
              <a:rPr lang="en-SG" dirty="0"/>
              <a:t> = </a:t>
            </a:r>
            <a:r>
              <a:rPr lang="en-SG" dirty="0" err="1"/>
              <a:t>QgsGeometry.fromPolyline</a:t>
            </a:r>
            <a:r>
              <a:rPr lang="en-SG" dirty="0"/>
              <a:t>([</a:t>
            </a:r>
            <a:r>
              <a:rPr lang="en-SG" dirty="0" err="1"/>
              <a:t>QgsPoint</a:t>
            </a:r>
            <a:r>
              <a:rPr lang="en-SG" dirty="0"/>
              <a:t>(1, 1), </a:t>
            </a:r>
            <a:r>
              <a:rPr lang="en-SG" dirty="0" err="1"/>
              <a:t>QgsPoint</a:t>
            </a:r>
            <a:r>
              <a:rPr lang="en-SG" dirty="0"/>
              <a:t>(2, 2)]) </a:t>
            </a:r>
          </a:p>
          <a:p>
            <a:r>
              <a:rPr lang="en-SG" dirty="0"/>
              <a:t>print(</a:t>
            </a:r>
            <a:r>
              <a:rPr lang="en-SG" dirty="0" err="1"/>
              <a:t>gLine</a:t>
            </a:r>
            <a:r>
              <a:rPr lang="en-SG" dirty="0"/>
              <a:t>) </a:t>
            </a:r>
          </a:p>
          <a:p>
            <a:endParaRPr lang="en-SG" dirty="0"/>
          </a:p>
          <a:p>
            <a:r>
              <a:rPr lang="en-SG" dirty="0" err="1"/>
              <a:t>gPolygon</a:t>
            </a:r>
            <a:r>
              <a:rPr lang="en-SG" dirty="0"/>
              <a:t> = </a:t>
            </a:r>
            <a:r>
              <a:rPr lang="en-SG" dirty="0" err="1"/>
              <a:t>QgsGeometry.fromPolygonXY</a:t>
            </a:r>
            <a:r>
              <a:rPr lang="en-SG" dirty="0"/>
              <a:t>([[</a:t>
            </a:r>
            <a:r>
              <a:rPr lang="en-SG" dirty="0" err="1"/>
              <a:t>QgsPointXY</a:t>
            </a:r>
            <a:r>
              <a:rPr lang="en-SG" dirty="0"/>
              <a:t>(1, 1), </a:t>
            </a:r>
          </a:p>
          <a:p>
            <a:r>
              <a:rPr lang="en-SG" dirty="0" err="1"/>
              <a:t>QgsPointXY</a:t>
            </a:r>
            <a:r>
              <a:rPr lang="en-SG" dirty="0"/>
              <a:t>(2, 2), </a:t>
            </a:r>
            <a:r>
              <a:rPr lang="en-SG" dirty="0" err="1"/>
              <a:t>QgsPointXY</a:t>
            </a:r>
            <a:r>
              <a:rPr lang="en-SG" dirty="0"/>
              <a:t>(2, 1)]]) </a:t>
            </a:r>
          </a:p>
          <a:p>
            <a:r>
              <a:rPr lang="en-SG" dirty="0"/>
              <a:t>print(</a:t>
            </a:r>
            <a:r>
              <a:rPr lang="en-SG" dirty="0" err="1"/>
              <a:t>gPolygon</a:t>
            </a:r>
            <a:r>
              <a:rPr lang="en-SG" dirty="0"/>
              <a:t>)</a:t>
            </a:r>
          </a:p>
          <a:p>
            <a:endParaRPr lang="en-SG" dirty="0"/>
          </a:p>
          <a:p>
            <a:r>
              <a:rPr lang="en-SG" dirty="0">
                <a:solidFill>
                  <a:schemeClr val="bg1">
                    <a:lumMod val="50000"/>
                  </a:schemeClr>
                </a:solidFill>
              </a:rPr>
              <a:t># Construct Geometry from well known text</a:t>
            </a:r>
          </a:p>
          <a:p>
            <a:r>
              <a:rPr lang="en-SG" dirty="0" err="1"/>
              <a:t>geom</a:t>
            </a:r>
            <a:r>
              <a:rPr lang="en-SG" dirty="0"/>
              <a:t> = </a:t>
            </a:r>
            <a:r>
              <a:rPr lang="en-SG" dirty="0" err="1"/>
              <a:t>QgsGeometry.fromWkt</a:t>
            </a:r>
            <a:r>
              <a:rPr lang="en-SG" dirty="0"/>
              <a:t>("POINT(3 4)")</a:t>
            </a:r>
          </a:p>
          <a:p>
            <a:r>
              <a:rPr lang="en-SG" dirty="0"/>
              <a:t>print(</a:t>
            </a:r>
            <a:r>
              <a:rPr lang="en-SG" dirty="0" err="1"/>
              <a:t>geom</a:t>
            </a:r>
            <a:r>
              <a:rPr lang="en-SG" dirty="0"/>
              <a:t>)</a:t>
            </a:r>
          </a:p>
        </p:txBody>
      </p:sp>
    </p:spTree>
    <p:extLst>
      <p:ext uri="{BB962C8B-B14F-4D97-AF65-F5344CB8AC3E}">
        <p14:creationId xmlns:p14="http://schemas.microsoft.com/office/powerpoint/2010/main" val="276799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FC4FD8-997C-432A-9C32-35384C86559A}"/>
              </a:ext>
            </a:extLst>
          </p:cNvPr>
          <p:cNvSpPr/>
          <p:nvPr/>
        </p:nvSpPr>
        <p:spPr>
          <a:xfrm>
            <a:off x="1238545" y="841301"/>
            <a:ext cx="4499625" cy="646331"/>
          </a:xfrm>
          <a:prstGeom prst="rect">
            <a:avLst/>
          </a:prstGeom>
        </p:spPr>
        <p:txBody>
          <a:bodyPr wrap="square">
            <a:spAutoFit/>
          </a:bodyPr>
          <a:lstStyle/>
          <a:p>
            <a:pPr algn="ctr"/>
            <a:r>
              <a:rPr lang="en" sz="3600" b="1" kern="0" dirty="0">
                <a:solidFill>
                  <a:srgbClr val="002060"/>
                </a:solidFill>
                <a:latin typeface="Frank Ruhl Libre"/>
                <a:ea typeface="Frank Ruhl Libre"/>
                <a:cs typeface="Frank Ruhl Libre"/>
                <a:sym typeface="Frank Ruhl Libre"/>
              </a:rPr>
              <a:t>🌏 </a:t>
            </a:r>
            <a:r>
              <a:rPr lang="en-SG" sz="3600" b="1" kern="0" dirty="0">
                <a:solidFill>
                  <a:srgbClr val="002060"/>
                </a:solidFill>
                <a:latin typeface="Frank Ruhl Libre"/>
                <a:ea typeface="Frank Ruhl Libre"/>
                <a:cs typeface="Frank Ruhl Libre"/>
                <a:sym typeface="Frank Ruhl Libre"/>
              </a:rPr>
              <a:t>Try Out Time </a:t>
            </a:r>
            <a:r>
              <a:rPr lang="en" sz="3600" dirty="0">
                <a:solidFill>
                  <a:srgbClr val="002060"/>
                </a:solidFill>
                <a:latin typeface="Frank Ruhl Libre"/>
                <a:ea typeface="Frank Ruhl Libre"/>
                <a:cs typeface="Frank Ruhl Libre"/>
                <a:sym typeface="Frank Ruhl Libre"/>
              </a:rPr>
              <a:t>✋</a:t>
            </a:r>
            <a:endParaRPr lang="en-SG" b="1" dirty="0">
              <a:solidFill>
                <a:srgbClr val="002060"/>
              </a:solidFill>
            </a:endParaRPr>
          </a:p>
        </p:txBody>
      </p:sp>
      <p:sp>
        <p:nvSpPr>
          <p:cNvPr id="14" name="Rectangle 13">
            <a:extLst>
              <a:ext uri="{FF2B5EF4-FFF2-40B4-BE49-F238E27FC236}">
                <a16:creationId xmlns:a16="http://schemas.microsoft.com/office/drawing/2014/main" id="{1862DB2C-5380-4D8E-A4B4-7E9C3FDE508E}"/>
              </a:ext>
            </a:extLst>
          </p:cNvPr>
          <p:cNvSpPr/>
          <p:nvPr/>
        </p:nvSpPr>
        <p:spPr>
          <a:xfrm>
            <a:off x="875212" y="1746687"/>
            <a:ext cx="5120640" cy="2862322"/>
          </a:xfrm>
          <a:prstGeom prst="rect">
            <a:avLst/>
          </a:prstGeom>
        </p:spPr>
        <p:txBody>
          <a:bodyPr wrap="square">
            <a:spAutoFit/>
          </a:bodyPr>
          <a:lstStyle/>
          <a:p>
            <a:pPr marL="457200" indent="-457200">
              <a:buFont typeface="+mj-lt"/>
              <a:buAutoNum type="arabicParenR"/>
            </a:pPr>
            <a:r>
              <a:rPr lang="en-SG" sz="2000" dirty="0">
                <a:latin typeface="Calibri" panose="020F0502020204030204" pitchFamily="34" charset="0"/>
                <a:cs typeface="Calibri" panose="020F0502020204030204" pitchFamily="34" charset="0"/>
              </a:rPr>
              <a:t>Open QGIS Project Data/</a:t>
            </a:r>
            <a:r>
              <a:rPr lang="en-SG" sz="2000" dirty="0" err="1">
                <a:latin typeface="Calibri" panose="020F0502020204030204" pitchFamily="34" charset="0"/>
                <a:cs typeface="Calibri" panose="020F0502020204030204" pitchFamily="34" charset="0"/>
              </a:rPr>
              <a:t>QgsProject.qgs</a:t>
            </a: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Find the layer MP14 Subzone</a:t>
            </a:r>
          </a:p>
          <a:p>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Iterate all features of this layer and export all attributes into a csv file.</a:t>
            </a:r>
          </a:p>
          <a:p>
            <a:pPr marL="457200" indent="-457200">
              <a:buFont typeface="+mj-lt"/>
              <a:buAutoNum type="arabicParenR"/>
            </a:pP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Iterate all geometry of this layer and export centroid coordinates (X, Y) into a csv file. </a:t>
            </a:r>
          </a:p>
        </p:txBody>
      </p:sp>
      <p:sp>
        <p:nvSpPr>
          <p:cNvPr id="5" name="Rectangle 4">
            <a:extLst>
              <a:ext uri="{FF2B5EF4-FFF2-40B4-BE49-F238E27FC236}">
                <a16:creationId xmlns:a16="http://schemas.microsoft.com/office/drawing/2014/main" id="{3B98BFEF-5E0F-45D6-B29D-1547B06D6B5C}"/>
              </a:ext>
            </a:extLst>
          </p:cNvPr>
          <p:cNvSpPr/>
          <p:nvPr/>
        </p:nvSpPr>
        <p:spPr>
          <a:xfrm>
            <a:off x="2166113" y="-34895"/>
            <a:ext cx="7859845" cy="748988"/>
          </a:xfrm>
          <a:prstGeom prst="rect">
            <a:avLst/>
          </a:prstGeom>
        </p:spPr>
        <p:txBody>
          <a:bodyPr wrap="none" anchor="ctr">
            <a:spAutoFit/>
          </a:bodyPr>
          <a:lstStyle/>
          <a:p>
            <a:pPr lvl="0" algn="ctr"/>
            <a:r>
              <a:rPr lang="en-SG" sz="4267" b="1" dirty="0">
                <a:solidFill>
                  <a:schemeClr val="accent1"/>
                </a:solidFill>
                <a:highlight>
                  <a:srgbClr val="FFFF00"/>
                </a:highlight>
                <a:latin typeface="Frank Ruhl Libre" panose="020B0604020202020204" charset="-79"/>
                <a:cs typeface="Frank Ruhl Libre" panose="020B0604020202020204" charset="-79"/>
                <a:sym typeface="Arial"/>
              </a:rPr>
              <a:t>Exploring Data using PyQGIS</a:t>
            </a:r>
          </a:p>
        </p:txBody>
      </p:sp>
      <p:pic>
        <p:nvPicPr>
          <p:cNvPr id="2" name="Picture 1">
            <a:extLst>
              <a:ext uri="{FF2B5EF4-FFF2-40B4-BE49-F238E27FC236}">
                <a16:creationId xmlns:a16="http://schemas.microsoft.com/office/drawing/2014/main" id="{D620C918-8385-3D40-A5BC-9957316A862D}"/>
              </a:ext>
            </a:extLst>
          </p:cNvPr>
          <p:cNvPicPr>
            <a:picLocks noChangeAspect="1"/>
          </p:cNvPicPr>
          <p:nvPr/>
        </p:nvPicPr>
        <p:blipFill>
          <a:blip r:embed="rId3"/>
          <a:stretch>
            <a:fillRect/>
          </a:stretch>
        </p:blipFill>
        <p:spPr>
          <a:xfrm>
            <a:off x="6313715" y="1685682"/>
            <a:ext cx="5733143" cy="3376755"/>
          </a:xfrm>
          <a:prstGeom prst="rect">
            <a:avLst/>
          </a:prstGeom>
        </p:spPr>
      </p:pic>
    </p:spTree>
    <p:extLst>
      <p:ext uri="{BB962C8B-B14F-4D97-AF65-F5344CB8AC3E}">
        <p14:creationId xmlns:p14="http://schemas.microsoft.com/office/powerpoint/2010/main" val="3592738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qgis.core.QgsDistanceArea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400011" y="2344249"/>
            <a:ext cx="9712036" cy="2308324"/>
          </a:xfrm>
          <a:prstGeom prst="rect">
            <a:avLst/>
          </a:prstGeom>
        </p:spPr>
        <p:txBody>
          <a:bodyPr wrap="square">
            <a:spAutoFit/>
          </a:bodyPr>
          <a:lstStyle/>
          <a:p>
            <a:r>
              <a:rPr lang="en-SG" dirty="0">
                <a:solidFill>
                  <a:schemeClr val="bg2">
                    <a:lumMod val="50000"/>
                  </a:schemeClr>
                </a:solidFill>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rPr>
              <a:t> objects are inherently Cartesian/planar geometries. They have no concept of geodesy, and none of the methods or properties exposed from the </a:t>
            </a:r>
            <a:r>
              <a:rPr lang="en-SG" dirty="0">
                <a:solidFill>
                  <a:schemeClr val="bg2">
                    <a:lumMod val="50000"/>
                  </a:schemeClr>
                </a:solidFill>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rPr>
              <a:t> API (or </a:t>
            </a:r>
            <a:r>
              <a:rPr lang="en-SG" dirty="0">
                <a:solidFill>
                  <a:schemeClr val="bg2">
                    <a:lumMod val="50000"/>
                  </a:schemeClr>
                </a:solidFill>
                <a:hlinkClick r:id="rId4" tooltip="QgsAbstractGeometry">
                  <a:extLst>
                    <a:ext uri="{A12FA001-AC4F-418D-AE19-62706E023703}">
                      <ahyp:hlinkClr xmlns:ahyp="http://schemas.microsoft.com/office/drawing/2018/hyperlinkcolor" val="tx"/>
                    </a:ext>
                  </a:extLst>
                </a:hlinkClick>
              </a:rPr>
              <a:t>QgsAbstractGeometry</a:t>
            </a:r>
            <a:r>
              <a:rPr lang="en-SG" dirty="0">
                <a:solidFill>
                  <a:schemeClr val="bg2">
                    <a:lumMod val="50000"/>
                  </a:schemeClr>
                </a:solidFill>
              </a:rPr>
              <a:t> subclasses) utilize geodesic calculations. </a:t>
            </a:r>
          </a:p>
          <a:p>
            <a:endParaRPr lang="en-SG" dirty="0">
              <a:solidFill>
                <a:schemeClr val="bg2">
                  <a:lumMod val="50000"/>
                </a:schemeClr>
              </a:solidFill>
            </a:endParaRPr>
          </a:p>
          <a:p>
            <a:endParaRPr lang="en-SG" dirty="0">
              <a:solidFill>
                <a:schemeClr val="bg2">
                  <a:lumMod val="50000"/>
                </a:schemeClr>
              </a:solidFill>
            </a:endParaRPr>
          </a:p>
          <a:p>
            <a:r>
              <a:rPr lang="en-SG" dirty="0">
                <a:solidFill>
                  <a:schemeClr val="bg2">
                    <a:lumMod val="50000"/>
                  </a:schemeClr>
                </a:solidFill>
              </a:rPr>
              <a:t>In contrast, the </a:t>
            </a:r>
            <a:r>
              <a:rPr lang="en-SG" dirty="0">
                <a:solidFill>
                  <a:schemeClr val="bg2">
                    <a:lumMod val="50000"/>
                  </a:schemeClr>
                </a:solidFill>
                <a:hlinkClick r:id="rId5" tooltip="QgsDistanceArea">
                  <a:extLst>
                    <a:ext uri="{A12FA001-AC4F-418D-AE19-62706E023703}">
                      <ahyp:hlinkClr xmlns:ahyp="http://schemas.microsoft.com/office/drawing/2018/hyperlinkcolor" val="tx"/>
                    </a:ext>
                  </a:extLst>
                </a:hlinkClick>
              </a:rPr>
              <a:t>QgsDistanceArea</a:t>
            </a:r>
            <a:r>
              <a:rPr lang="en-SG" dirty="0">
                <a:solidFill>
                  <a:schemeClr val="bg2">
                    <a:lumMod val="50000"/>
                  </a:schemeClr>
                </a:solidFill>
              </a:rPr>
              <a:t> class exposes methods for working with geodesic calculations and spatial operations on geometries, and should be used whenever calculations which account for the curvature of the Earth (or any other celestial body) are required.</a:t>
            </a:r>
            <a:endParaRPr lang="en-SG" b="0" i="0" dirty="0">
              <a:solidFill>
                <a:schemeClr val="bg2">
                  <a:lumMod val="50000"/>
                </a:schemeClr>
              </a:solidFill>
              <a:effectLst/>
              <a:latin typeface="Lato"/>
            </a:endParaRPr>
          </a:p>
        </p:txBody>
      </p:sp>
    </p:spTree>
    <p:extLst>
      <p:ext uri="{BB962C8B-B14F-4D97-AF65-F5344CB8AC3E}">
        <p14:creationId xmlns:p14="http://schemas.microsoft.com/office/powerpoint/2010/main" val="1919212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a:latin typeface="Bahnschrift SemiLight SemiConde" panose="020B0502040204020203" pitchFamily="34" charset="0"/>
              </a:rPr>
              <a:t>Spatial Index</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400011" y="1901541"/>
            <a:ext cx="9712036" cy="1477328"/>
          </a:xfrm>
          <a:prstGeom prst="rect">
            <a:avLst/>
          </a:prstGeom>
        </p:spPr>
        <p:txBody>
          <a:bodyPr wrap="square">
            <a:spAutoFit/>
          </a:bodyPr>
          <a:lstStyle/>
          <a:p>
            <a:r>
              <a:rPr lang="en-SG" dirty="0">
                <a:solidFill>
                  <a:schemeClr val="bg2">
                    <a:lumMod val="50000"/>
                  </a:schemeClr>
                </a:solidFill>
              </a:rPr>
              <a:t>A spatial index is a type of extended index that allows you to index a spatial column (geometry). </a:t>
            </a:r>
            <a:r>
              <a:rPr lang="en-SG" dirty="0"/>
              <a:t>The </a:t>
            </a:r>
            <a:r>
              <a:rPr lang="en-SG" b="1" dirty="0"/>
              <a:t>B-tree</a:t>
            </a:r>
            <a:r>
              <a:rPr lang="en-SG" dirty="0"/>
              <a:t> generalizes the binary search tree, allowing for nodes with more than two children. </a:t>
            </a:r>
            <a:r>
              <a:rPr lang="en-SG" b="1" dirty="0">
                <a:solidFill>
                  <a:schemeClr val="bg2">
                    <a:lumMod val="50000"/>
                  </a:schemeClr>
                </a:solidFill>
              </a:rPr>
              <a:t>B-tree</a:t>
            </a:r>
            <a:r>
              <a:rPr lang="en-SG" dirty="0">
                <a:solidFill>
                  <a:schemeClr val="bg2">
                    <a:lumMod val="50000"/>
                  </a:schemeClr>
                </a:solidFill>
              </a:rPr>
              <a:t> </a:t>
            </a:r>
            <a:r>
              <a:rPr lang="en-SG" dirty="0"/>
              <a:t>implements a hierarchical uniform decomposition of space. </a:t>
            </a:r>
            <a:endParaRPr lang="en-SG" dirty="0">
              <a:solidFill>
                <a:schemeClr val="bg2">
                  <a:lumMod val="50000"/>
                </a:schemeClr>
              </a:solidFill>
            </a:endParaRPr>
          </a:p>
          <a:p>
            <a:endParaRPr lang="en-SG" b="0" i="0" dirty="0">
              <a:solidFill>
                <a:schemeClr val="bg2">
                  <a:lumMod val="50000"/>
                </a:schemeClr>
              </a:solidFill>
              <a:effectLst/>
              <a:latin typeface="Lato"/>
            </a:endParaRPr>
          </a:p>
          <a:p>
            <a:endParaRPr lang="en-SG" b="0" i="0" dirty="0">
              <a:solidFill>
                <a:schemeClr val="bg2">
                  <a:lumMod val="50000"/>
                </a:schemeClr>
              </a:solidFill>
              <a:effectLst/>
              <a:latin typeface="Lato"/>
            </a:endParaRPr>
          </a:p>
        </p:txBody>
      </p:sp>
      <p:pic>
        <p:nvPicPr>
          <p:cNvPr id="22530" name="Picture 2" descr="Deepest-cell optimization">
            <a:extLst>
              <a:ext uri="{FF2B5EF4-FFF2-40B4-BE49-F238E27FC236}">
                <a16:creationId xmlns:a16="http://schemas.microsoft.com/office/drawing/2014/main" id="{217F064F-379B-4C46-96E7-0F89EAB6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181" y="3101870"/>
            <a:ext cx="59309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04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015663"/>
          </a:xfrm>
          <a:prstGeom prst="rect">
            <a:avLst/>
          </a:prstGeom>
          <a:noFill/>
        </p:spPr>
        <p:txBody>
          <a:bodyPr wrap="square" rtlCol="0">
            <a:spAutoFit/>
          </a:bodyPr>
          <a:lstStyle/>
          <a:p>
            <a:r>
              <a:rPr lang="en-US" sz="3200" u="sng" dirty="0">
                <a:latin typeface="Bahnschrift SemiLight SemiConde" panose="020B0502040204020203" pitchFamily="34" charset="0"/>
              </a:rPr>
              <a:t>Spatial Index</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227781" y="2413338"/>
            <a:ext cx="3214192" cy="2308324"/>
          </a:xfrm>
          <a:prstGeom prst="rect">
            <a:avLst/>
          </a:prstGeom>
        </p:spPr>
        <p:txBody>
          <a:bodyPr wrap="square">
            <a:spAutoFit/>
          </a:bodyPr>
          <a:lstStyle/>
          <a:p>
            <a:r>
              <a:rPr lang="en-SG" b="1" dirty="0">
                <a:solidFill>
                  <a:schemeClr val="bg2">
                    <a:lumMod val="50000"/>
                  </a:schemeClr>
                </a:solidFill>
              </a:rPr>
              <a:t>R-tree</a:t>
            </a:r>
            <a:r>
              <a:rPr lang="en-SG" dirty="0">
                <a:solidFill>
                  <a:schemeClr val="bg2">
                    <a:lumMod val="50000"/>
                  </a:schemeClr>
                </a:solidFill>
              </a:rPr>
              <a:t> </a:t>
            </a:r>
            <a:r>
              <a:rPr lang="en-SG" dirty="0"/>
              <a:t>groups nearby objects and represent them with their minimum bounding rectangle in the next higher level of the tree.</a:t>
            </a:r>
          </a:p>
          <a:p>
            <a:endParaRPr lang="en-SG" dirty="0"/>
          </a:p>
          <a:p>
            <a:endParaRPr lang="en-SG" b="0" i="0" dirty="0">
              <a:solidFill>
                <a:schemeClr val="bg2">
                  <a:lumMod val="50000"/>
                </a:schemeClr>
              </a:solidFill>
              <a:effectLst/>
              <a:latin typeface="Lato"/>
            </a:endParaRPr>
          </a:p>
          <a:p>
            <a:endParaRPr lang="en-SG" b="0" i="0" dirty="0">
              <a:solidFill>
                <a:schemeClr val="bg2">
                  <a:lumMod val="50000"/>
                </a:schemeClr>
              </a:solidFill>
              <a:effectLst/>
              <a:latin typeface="Lato"/>
            </a:endParaRPr>
          </a:p>
        </p:txBody>
      </p:sp>
      <p:pic>
        <p:nvPicPr>
          <p:cNvPr id="24578" name="Picture 2">
            <a:extLst>
              <a:ext uri="{FF2B5EF4-FFF2-40B4-BE49-F238E27FC236}">
                <a16:creationId xmlns:a16="http://schemas.microsoft.com/office/drawing/2014/main" id="{31D10AE7-E706-814A-B4F6-68E1BFA35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353" y="813632"/>
            <a:ext cx="5748866" cy="492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71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Modify a Vector Layer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2151727"/>
            <a:ext cx="8303198" cy="2554545"/>
          </a:xfrm>
          <a:prstGeom prst="rect">
            <a:avLst/>
          </a:prstGeom>
        </p:spPr>
        <p:txBody>
          <a:bodyPr wrap="square">
            <a:spAutoFit/>
          </a:bodyPr>
          <a:lstStyle/>
          <a:p>
            <a:r>
              <a:rPr lang="en-US" sz="1600" dirty="0">
                <a:solidFill>
                  <a:schemeClr val="bg1">
                    <a:lumMod val="50000"/>
                  </a:schemeClr>
                </a:solidFill>
              </a:rPr>
              <a:t># use </a:t>
            </a:r>
            <a:r>
              <a:rPr lang="en-US" sz="1600" dirty="0" err="1">
                <a:solidFill>
                  <a:schemeClr val="bg1">
                    <a:lumMod val="50000"/>
                  </a:schemeClr>
                </a:solidFill>
              </a:rPr>
              <a:t>QgsInterface</a:t>
            </a:r>
            <a:r>
              <a:rPr lang="en-US" sz="1600" dirty="0">
                <a:solidFill>
                  <a:schemeClr val="bg1">
                    <a:lumMod val="50000"/>
                  </a:schemeClr>
                </a:solidFill>
              </a:rPr>
              <a:t> global variable </a:t>
            </a:r>
            <a:r>
              <a:rPr lang="en-US" sz="1600" dirty="0" err="1">
                <a:solidFill>
                  <a:schemeClr val="bg1">
                    <a:lumMod val="50000"/>
                  </a:schemeClr>
                </a:solidFill>
              </a:rPr>
              <a:t>iface</a:t>
            </a:r>
            <a:r>
              <a:rPr lang="en-US" sz="1600" dirty="0">
                <a:solidFill>
                  <a:schemeClr val="bg1">
                    <a:lumMod val="50000"/>
                  </a:schemeClr>
                </a:solidFill>
              </a:rPr>
              <a:t> to get active layer</a:t>
            </a:r>
          </a:p>
          <a:p>
            <a:r>
              <a:rPr lang="en-US" sz="1600" dirty="0"/>
              <a:t>layer = </a:t>
            </a:r>
            <a:r>
              <a:rPr lang="en-US" sz="1600" dirty="0" err="1"/>
              <a:t>iface.activeLayer</a:t>
            </a:r>
            <a:r>
              <a:rPr lang="en-US" sz="1600" dirty="0"/>
              <a:t>()</a:t>
            </a:r>
          </a:p>
          <a:p>
            <a:endParaRPr lang="en-US" sz="1600" dirty="0"/>
          </a:p>
          <a:p>
            <a:r>
              <a:rPr lang="en-US" sz="1600" dirty="0"/>
              <a:t>index = </a:t>
            </a:r>
            <a:r>
              <a:rPr lang="en-US" sz="1600" dirty="0" err="1"/>
              <a:t>QgsSpatialIndex</a:t>
            </a:r>
            <a:r>
              <a:rPr lang="en-US" sz="1600" dirty="0"/>
              <a:t>(</a:t>
            </a:r>
            <a:r>
              <a:rPr lang="en-US" sz="1600" dirty="0" err="1"/>
              <a:t>layer.getFeatures</a:t>
            </a:r>
            <a:r>
              <a:rPr lang="en-US" sz="1600" dirty="0"/>
              <a:t>())</a:t>
            </a:r>
          </a:p>
          <a:p>
            <a:endParaRPr lang="en-US" sz="1600" dirty="0"/>
          </a:p>
          <a:p>
            <a:r>
              <a:rPr lang="en-US" sz="1600" dirty="0">
                <a:solidFill>
                  <a:schemeClr val="bg1">
                    <a:lumMod val="50000"/>
                  </a:schemeClr>
                </a:solidFill>
              </a:rPr>
              <a:t># returns array of feature IDs of five nearest features</a:t>
            </a:r>
          </a:p>
          <a:p>
            <a:r>
              <a:rPr lang="en-US" sz="1600" dirty="0"/>
              <a:t>nearest = </a:t>
            </a:r>
            <a:r>
              <a:rPr lang="en-US" sz="1600" dirty="0" err="1"/>
              <a:t>index.nearestNeighbor</a:t>
            </a:r>
            <a:r>
              <a:rPr lang="en-US" sz="1600" dirty="0"/>
              <a:t>(</a:t>
            </a:r>
            <a:r>
              <a:rPr lang="en-US" sz="1600" dirty="0" err="1"/>
              <a:t>QgsPointXY</a:t>
            </a:r>
            <a:r>
              <a:rPr lang="en-US" sz="1600" dirty="0"/>
              <a:t>(27404, 28986), 5)</a:t>
            </a:r>
          </a:p>
          <a:p>
            <a:endParaRPr lang="en-US" sz="1600" dirty="0"/>
          </a:p>
          <a:p>
            <a:r>
              <a:rPr lang="en-US" sz="1600" dirty="0">
                <a:solidFill>
                  <a:schemeClr val="bg1">
                    <a:lumMod val="50000"/>
                  </a:schemeClr>
                </a:solidFill>
              </a:rPr>
              <a:t># returns array of IDs of features which intersect the rectangle</a:t>
            </a:r>
          </a:p>
          <a:p>
            <a:r>
              <a:rPr lang="en-US" sz="1600" dirty="0"/>
              <a:t>intersect = </a:t>
            </a:r>
            <a:r>
              <a:rPr lang="en-US" sz="1600" dirty="0" err="1"/>
              <a:t>index.intersects</a:t>
            </a:r>
            <a:r>
              <a:rPr lang="en-US" sz="1600" dirty="0"/>
              <a:t>(</a:t>
            </a:r>
            <a:r>
              <a:rPr lang="en-US" sz="1600" dirty="0" err="1"/>
              <a:t>QgsRectangle</a:t>
            </a:r>
            <a:r>
              <a:rPr lang="en-US" sz="1600" dirty="0"/>
              <a:t>(27189, 29180, 27878, 28642))</a:t>
            </a:r>
          </a:p>
        </p:txBody>
      </p:sp>
    </p:spTree>
    <p:extLst>
      <p:ext uri="{BB962C8B-B14F-4D97-AF65-F5344CB8AC3E}">
        <p14:creationId xmlns:p14="http://schemas.microsoft.com/office/powerpoint/2010/main" val="2539757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300" name="Picture 12" descr="Inheritance graph">
            <a:extLst>
              <a:ext uri="{FF2B5EF4-FFF2-40B4-BE49-F238E27FC236}">
                <a16:creationId xmlns:a16="http://schemas.microsoft.com/office/drawing/2014/main" id="{C805591A-E128-C442-B0BD-87E932F4C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952" y="1994159"/>
            <a:ext cx="6409332" cy="392173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nheritance graph">
            <a:extLst>
              <a:ext uri="{FF2B5EF4-FFF2-40B4-BE49-F238E27FC236}">
                <a16:creationId xmlns:a16="http://schemas.microsoft.com/office/drawing/2014/main" id="{C163D4B9-D708-234D-9687-F55EC2EF3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794" y="2753692"/>
            <a:ext cx="3692696" cy="946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211F2B-044D-A24D-AB60-E43A9B22FD88}"/>
              </a:ext>
            </a:extLst>
          </p:cNvPr>
          <p:cNvSpPr/>
          <p:nvPr/>
        </p:nvSpPr>
        <p:spPr>
          <a:xfrm>
            <a:off x="7891066" y="3849786"/>
            <a:ext cx="3358825" cy="1754326"/>
          </a:xfrm>
          <a:prstGeom prst="rect">
            <a:avLst/>
          </a:prstGeom>
        </p:spPr>
        <p:txBody>
          <a:bodyPr wrap="square">
            <a:spAutoFit/>
          </a:bodyPr>
          <a:lstStyle/>
          <a:p>
            <a:r>
              <a:rPr lang="en-SG" dirty="0"/>
              <a:t>The renderer chooses the symbol to use for a given feature.</a:t>
            </a:r>
          </a:p>
          <a:p>
            <a:endParaRPr lang="en-SG" dirty="0"/>
          </a:p>
          <a:p>
            <a:r>
              <a:rPr lang="en-SG" dirty="0"/>
              <a:t>The symbol that does the actual drawing.</a:t>
            </a:r>
            <a:endParaRPr lang="en-US" dirty="0"/>
          </a:p>
        </p:txBody>
      </p:sp>
      <p:sp>
        <p:nvSpPr>
          <p:cNvPr id="12" name="Rectangle 11">
            <a:extLst>
              <a:ext uri="{FF2B5EF4-FFF2-40B4-BE49-F238E27FC236}">
                <a16:creationId xmlns:a16="http://schemas.microsoft.com/office/drawing/2014/main" id="{C4C70BCE-28E4-5245-9B40-B1FA83180012}"/>
              </a:ext>
            </a:extLst>
          </p:cNvPr>
          <p:cNvSpPr/>
          <p:nvPr/>
        </p:nvSpPr>
        <p:spPr>
          <a:xfrm>
            <a:off x="3108496" y="5601630"/>
            <a:ext cx="1716722"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3" name="Rectangle 12">
            <a:extLst>
              <a:ext uri="{FF2B5EF4-FFF2-40B4-BE49-F238E27FC236}">
                <a16:creationId xmlns:a16="http://schemas.microsoft.com/office/drawing/2014/main" id="{F1376242-2107-B649-9749-25D354DBA1EA}"/>
              </a:ext>
            </a:extLst>
          </p:cNvPr>
          <p:cNvSpPr/>
          <p:nvPr/>
        </p:nvSpPr>
        <p:spPr>
          <a:xfrm>
            <a:off x="2886823" y="2449126"/>
            <a:ext cx="2149758"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6" name="Rectangle 5">
            <a:extLst>
              <a:ext uri="{FF2B5EF4-FFF2-40B4-BE49-F238E27FC236}">
                <a16:creationId xmlns:a16="http://schemas.microsoft.com/office/drawing/2014/main" id="{8F2BDEEE-2321-374C-B56A-0AA1C26B277E}"/>
              </a:ext>
            </a:extLst>
          </p:cNvPr>
          <p:cNvSpPr/>
          <p:nvPr/>
        </p:nvSpPr>
        <p:spPr>
          <a:xfrm>
            <a:off x="4825218" y="5623108"/>
            <a:ext cx="2805576" cy="261610"/>
          </a:xfrm>
          <a:prstGeom prst="rect">
            <a:avLst/>
          </a:prstGeom>
        </p:spPr>
        <p:txBody>
          <a:bodyPr wrap="none">
            <a:spAutoFit/>
          </a:bodyPr>
          <a:lstStyle/>
          <a:p>
            <a:r>
              <a:rPr lang="en-SG" sz="1100" dirty="0">
                <a:solidFill>
                  <a:srgbClr val="404040"/>
                </a:solidFill>
                <a:latin typeface="Lato"/>
              </a:rPr>
              <a:t>Renders all features with the same symbol</a:t>
            </a:r>
            <a:endParaRPr lang="en-US" sz="1100" dirty="0"/>
          </a:p>
        </p:txBody>
      </p:sp>
      <p:sp>
        <p:nvSpPr>
          <p:cNvPr id="7" name="Rectangle 6">
            <a:extLst>
              <a:ext uri="{FF2B5EF4-FFF2-40B4-BE49-F238E27FC236}">
                <a16:creationId xmlns:a16="http://schemas.microsoft.com/office/drawing/2014/main" id="{7A53267A-9BBE-6642-AE40-649108B93187}"/>
              </a:ext>
            </a:extLst>
          </p:cNvPr>
          <p:cNvSpPr/>
          <p:nvPr/>
        </p:nvSpPr>
        <p:spPr>
          <a:xfrm>
            <a:off x="5083487" y="2301327"/>
            <a:ext cx="2768348" cy="430887"/>
          </a:xfrm>
          <a:prstGeom prst="rect">
            <a:avLst/>
          </a:prstGeom>
        </p:spPr>
        <p:txBody>
          <a:bodyPr wrap="square">
            <a:spAutoFit/>
          </a:bodyPr>
          <a:lstStyle/>
          <a:p>
            <a:r>
              <a:rPr lang="en-SG" sz="1100" dirty="0">
                <a:solidFill>
                  <a:srgbClr val="404040"/>
                </a:solidFill>
                <a:latin typeface="Lato"/>
              </a:rPr>
              <a:t>Renders features using a different symbol </a:t>
            </a:r>
          </a:p>
          <a:p>
            <a:r>
              <a:rPr lang="en-SG" sz="1100" dirty="0">
                <a:solidFill>
                  <a:srgbClr val="404040"/>
                </a:solidFill>
                <a:latin typeface="Lato"/>
              </a:rPr>
              <a:t>for each category</a:t>
            </a:r>
            <a:endParaRPr lang="en-US" sz="1100" dirty="0"/>
          </a:p>
        </p:txBody>
      </p:sp>
      <p:sp>
        <p:nvSpPr>
          <p:cNvPr id="17" name="Rectangle 16">
            <a:extLst>
              <a:ext uri="{FF2B5EF4-FFF2-40B4-BE49-F238E27FC236}">
                <a16:creationId xmlns:a16="http://schemas.microsoft.com/office/drawing/2014/main" id="{E2938708-CBE3-8D4A-995E-EF2CEDF94B1D}"/>
              </a:ext>
            </a:extLst>
          </p:cNvPr>
          <p:cNvSpPr/>
          <p:nvPr/>
        </p:nvSpPr>
        <p:spPr>
          <a:xfrm>
            <a:off x="2959475" y="2904093"/>
            <a:ext cx="2149758"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B8DAD8D9-63B5-334E-8D32-6DFC69FB543B}"/>
              </a:ext>
            </a:extLst>
          </p:cNvPr>
          <p:cNvSpPr/>
          <p:nvPr/>
        </p:nvSpPr>
        <p:spPr>
          <a:xfrm>
            <a:off x="5109233" y="2875485"/>
            <a:ext cx="2805576" cy="430887"/>
          </a:xfrm>
          <a:prstGeom prst="rect">
            <a:avLst/>
          </a:prstGeom>
        </p:spPr>
        <p:txBody>
          <a:bodyPr wrap="square">
            <a:spAutoFit/>
          </a:bodyPr>
          <a:lstStyle/>
          <a:p>
            <a:r>
              <a:rPr lang="en-SG" sz="1100" dirty="0">
                <a:solidFill>
                  <a:srgbClr val="404040"/>
                </a:solidFill>
                <a:latin typeface="Lato"/>
              </a:rPr>
              <a:t>Renders features using a different symbol </a:t>
            </a:r>
          </a:p>
          <a:p>
            <a:r>
              <a:rPr lang="en-SG" sz="1100" dirty="0">
                <a:solidFill>
                  <a:srgbClr val="404040"/>
                </a:solidFill>
                <a:latin typeface="Lato"/>
              </a:rPr>
              <a:t>for each range of values</a:t>
            </a:r>
            <a:endParaRPr lang="en-US" sz="1100" dirty="0">
              <a:solidFill>
                <a:srgbClr val="404040"/>
              </a:solidFill>
              <a:latin typeface="Lato"/>
            </a:endParaRPr>
          </a:p>
        </p:txBody>
      </p:sp>
    </p:spTree>
    <p:extLst>
      <p:ext uri="{BB962C8B-B14F-4D97-AF65-F5344CB8AC3E}">
        <p14:creationId xmlns:p14="http://schemas.microsoft.com/office/powerpoint/2010/main" val="185388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6" grpId="0"/>
      <p:bldP spid="7" grpId="0"/>
      <p:bldP spid="17"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Display Vector Data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2151727"/>
            <a:ext cx="8303198" cy="1569660"/>
          </a:xfrm>
          <a:prstGeom prst="rect">
            <a:avLst/>
          </a:prstGeom>
        </p:spPr>
        <p:txBody>
          <a:bodyPr wrap="square">
            <a:spAutoFit/>
          </a:bodyPr>
          <a:lstStyle/>
          <a:p>
            <a:r>
              <a:rPr lang="en-US" sz="1600" dirty="0">
                <a:solidFill>
                  <a:schemeClr val="bg1">
                    <a:lumMod val="50000"/>
                  </a:schemeClr>
                </a:solidFill>
              </a:rPr>
              <a:t># create a simple symbol with red square </a:t>
            </a:r>
          </a:p>
          <a:p>
            <a:r>
              <a:rPr lang="en-US" sz="1600" dirty="0"/>
              <a:t>symbol = </a:t>
            </a:r>
            <a:r>
              <a:rPr lang="en-US" sz="1600" dirty="0" err="1"/>
              <a:t>QgsMarkerSymbol.createSimple</a:t>
            </a:r>
            <a:r>
              <a:rPr lang="en-US" sz="1600" dirty="0"/>
              <a:t>({'name': 'x', 'color': 'red'})</a:t>
            </a:r>
          </a:p>
          <a:p>
            <a:r>
              <a:rPr lang="en-US" sz="1600" dirty="0" err="1"/>
              <a:t>layer.renderer</a:t>
            </a:r>
            <a:r>
              <a:rPr lang="en-US" sz="1600" dirty="0"/>
              <a:t>().</a:t>
            </a:r>
            <a:r>
              <a:rPr lang="en-US" sz="1600" dirty="0" err="1"/>
              <a:t>setSymbol</a:t>
            </a:r>
            <a:r>
              <a:rPr lang="en-US" sz="1600" dirty="0"/>
              <a:t>(symbol)</a:t>
            </a:r>
          </a:p>
          <a:p>
            <a:endParaRPr lang="en-US" sz="1600" dirty="0">
              <a:solidFill>
                <a:schemeClr val="bg1">
                  <a:lumMod val="50000"/>
                </a:schemeClr>
              </a:solidFill>
            </a:endParaRPr>
          </a:p>
          <a:p>
            <a:r>
              <a:rPr lang="en-US" sz="1600" dirty="0">
                <a:solidFill>
                  <a:schemeClr val="bg1">
                    <a:lumMod val="50000"/>
                  </a:schemeClr>
                </a:solidFill>
              </a:rPr>
              <a:t># show the change</a:t>
            </a:r>
          </a:p>
          <a:p>
            <a:r>
              <a:rPr lang="en-US" sz="1600" dirty="0" err="1"/>
              <a:t>layer.triggerRepaint</a:t>
            </a:r>
            <a:r>
              <a:rPr lang="en-US" sz="1600" dirty="0"/>
              <a:t>()</a:t>
            </a:r>
          </a:p>
        </p:txBody>
      </p:sp>
    </p:spTree>
    <p:extLst>
      <p:ext uri="{BB962C8B-B14F-4D97-AF65-F5344CB8AC3E}">
        <p14:creationId xmlns:p14="http://schemas.microsoft.com/office/powerpoint/2010/main" val="3484064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294" name="Picture 6" descr="Inheritance graph">
            <a:extLst>
              <a:ext uri="{FF2B5EF4-FFF2-40B4-BE49-F238E27FC236}">
                <a16:creationId xmlns:a16="http://schemas.microsoft.com/office/drawing/2014/main" id="{0B7E28B7-B965-9246-BD2B-3AB0D06C1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385" y="942109"/>
            <a:ext cx="4429199" cy="49737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CC45383-2C37-D948-A3D0-1FB9AF72088C}"/>
              </a:ext>
            </a:extLst>
          </p:cNvPr>
          <p:cNvSpPr/>
          <p:nvPr/>
        </p:nvSpPr>
        <p:spPr>
          <a:xfrm>
            <a:off x="7439864" y="2810304"/>
            <a:ext cx="1716722"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4" name="Rectangle 3">
            <a:extLst>
              <a:ext uri="{FF2B5EF4-FFF2-40B4-BE49-F238E27FC236}">
                <a16:creationId xmlns:a16="http://schemas.microsoft.com/office/drawing/2014/main" id="{ECB10689-7579-0F4E-AC63-DC49A923F202}"/>
              </a:ext>
            </a:extLst>
          </p:cNvPr>
          <p:cNvSpPr/>
          <p:nvPr/>
        </p:nvSpPr>
        <p:spPr>
          <a:xfrm>
            <a:off x="948684" y="2745793"/>
            <a:ext cx="5147316" cy="1754326"/>
          </a:xfrm>
          <a:prstGeom prst="rect">
            <a:avLst/>
          </a:prstGeom>
        </p:spPr>
        <p:txBody>
          <a:bodyPr wrap="square">
            <a:spAutoFit/>
          </a:bodyPr>
          <a:lstStyle/>
          <a:p>
            <a:r>
              <a:rPr lang="en-SG" b="1" dirty="0"/>
              <a:t>Symbol layers</a:t>
            </a:r>
            <a:r>
              <a:rPr lang="en-SG" dirty="0"/>
              <a:t> are the building blocks that make up a representation rule. </a:t>
            </a:r>
          </a:p>
          <a:p>
            <a:endParaRPr lang="en-SG" dirty="0"/>
          </a:p>
          <a:p>
            <a:r>
              <a:rPr lang="en-SG" b="1" dirty="0"/>
              <a:t>Symbol layers</a:t>
            </a:r>
            <a:r>
              <a:rPr lang="en-SG" dirty="0"/>
              <a:t> are categorized by symbol type—fill, line, or marker—to symbolize polygon, line, and point features, respectively.</a:t>
            </a:r>
          </a:p>
        </p:txBody>
      </p:sp>
    </p:spTree>
    <p:extLst>
      <p:ext uri="{BB962C8B-B14F-4D97-AF65-F5344CB8AC3E}">
        <p14:creationId xmlns:p14="http://schemas.microsoft.com/office/powerpoint/2010/main" val="336540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20676"/>
            <a:ext cx="10143570" cy="3170099"/>
          </a:xfrm>
          <a:prstGeom prst="rect">
            <a:avLst/>
          </a:prstGeom>
          <a:noFill/>
        </p:spPr>
        <p:txBody>
          <a:bodyPr wrap="square" rtlCol="0">
            <a:spAutoFit/>
          </a:bodyPr>
          <a:lstStyle/>
          <a:p>
            <a:r>
              <a:rPr lang="en-SG" sz="3200" u="sng" dirty="0">
                <a:latin typeface="Bahnschrift SemiLight SemiConde" panose="020B0502040204020203" pitchFamily="34" charset="0"/>
              </a:rPr>
              <a:t>Prerequisites</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knowledge in GIS and QGIS</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literacy of programming</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understanding about linear regression</a:t>
            </a:r>
          </a:p>
        </p:txBody>
      </p:sp>
    </p:spTree>
    <p:extLst>
      <p:ext uri="{BB962C8B-B14F-4D97-AF65-F5344CB8AC3E}">
        <p14:creationId xmlns:p14="http://schemas.microsoft.com/office/powerpoint/2010/main" val="2928048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292" name="Picture 4" descr="Inheritance graph">
            <a:extLst>
              <a:ext uri="{FF2B5EF4-FFF2-40B4-BE49-F238E27FC236}">
                <a16:creationId xmlns:a16="http://schemas.microsoft.com/office/drawing/2014/main" id="{D049737A-9863-404E-B369-9E434D26C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203" y="2195655"/>
            <a:ext cx="5102118" cy="335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151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099C9-9DF0-7944-8AD4-B6FBD59E003C}"/>
              </a:ext>
            </a:extLst>
          </p:cNvPr>
          <p:cNvPicPr>
            <a:picLocks noChangeAspect="1"/>
          </p:cNvPicPr>
          <p:nvPr/>
        </p:nvPicPr>
        <p:blipFill>
          <a:blip r:embed="rId2"/>
          <a:stretch>
            <a:fillRect/>
          </a:stretch>
        </p:blipFill>
        <p:spPr>
          <a:xfrm>
            <a:off x="990600" y="4110759"/>
            <a:ext cx="10210800" cy="1435100"/>
          </a:xfrm>
          <a:prstGeom prst="rect">
            <a:avLst/>
          </a:prstGeom>
        </p:spPr>
      </p:pic>
      <p:pic>
        <p:nvPicPr>
          <p:cNvPr id="10" name="Picture 9">
            <a:extLst>
              <a:ext uri="{FF2B5EF4-FFF2-40B4-BE49-F238E27FC236}">
                <a16:creationId xmlns:a16="http://schemas.microsoft.com/office/drawing/2014/main" id="{7B6DEC61-6F19-9C45-A856-16DB62507579}"/>
              </a:ext>
            </a:extLst>
          </p:cNvPr>
          <p:cNvPicPr>
            <a:picLocks noChangeAspect="1"/>
          </p:cNvPicPr>
          <p:nvPr/>
        </p:nvPicPr>
        <p:blipFill>
          <a:blip r:embed="rId3"/>
          <a:stretch>
            <a:fillRect/>
          </a:stretch>
        </p:blipFill>
        <p:spPr>
          <a:xfrm>
            <a:off x="990600" y="1899227"/>
            <a:ext cx="10337800" cy="1092200"/>
          </a:xfrm>
          <a:prstGeom prst="rect">
            <a:avLst/>
          </a:prstGeom>
        </p:spPr>
      </p:pic>
      <p:sp>
        <p:nvSpPr>
          <p:cNvPr id="13" name="TextBox 12">
            <a:extLst>
              <a:ext uri="{FF2B5EF4-FFF2-40B4-BE49-F238E27FC236}">
                <a16:creationId xmlns:a16="http://schemas.microsoft.com/office/drawing/2014/main" id="{5AF5D492-46FE-AE4D-8598-09FF444C5FC9}"/>
              </a:ext>
            </a:extLst>
          </p:cNvPr>
          <p:cNvSpPr txBox="1"/>
          <p:nvPr/>
        </p:nvSpPr>
        <p:spPr>
          <a:xfrm>
            <a:off x="3324453" y="3722500"/>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14" name="TextBox 13">
            <a:extLst>
              <a:ext uri="{FF2B5EF4-FFF2-40B4-BE49-F238E27FC236}">
                <a16:creationId xmlns:a16="http://schemas.microsoft.com/office/drawing/2014/main" id="{E767737C-B90F-1F4C-9A98-5BF185C52DA4}"/>
              </a:ext>
            </a:extLst>
          </p:cNvPr>
          <p:cNvSpPr txBox="1"/>
          <p:nvPr/>
        </p:nvSpPr>
        <p:spPr>
          <a:xfrm>
            <a:off x="5770416" y="3712685"/>
            <a:ext cx="2353839" cy="307777"/>
          </a:xfrm>
          <a:prstGeom prst="rect">
            <a:avLst/>
          </a:prstGeom>
          <a:noFill/>
          <a:ln>
            <a:solidFill>
              <a:schemeClr val="tx1"/>
            </a:solidFill>
          </a:ln>
        </p:spPr>
        <p:txBody>
          <a:bodyPr wrap="square" rtlCol="0">
            <a:spAutoFit/>
          </a:bodyPr>
          <a:lstStyle/>
          <a:p>
            <a:pPr algn="ctr"/>
            <a:r>
              <a:rPr lang="en-SG" sz="1400" dirty="0" err="1"/>
              <a:t>QgsVectorLayerRenderer</a:t>
            </a:r>
            <a:endParaRPr lang="en-SG" sz="1400" dirty="0"/>
          </a:p>
        </p:txBody>
      </p:sp>
      <p:cxnSp>
        <p:nvCxnSpPr>
          <p:cNvPr id="15" name="Straight Arrow Connector 14">
            <a:extLst>
              <a:ext uri="{FF2B5EF4-FFF2-40B4-BE49-F238E27FC236}">
                <a16:creationId xmlns:a16="http://schemas.microsoft.com/office/drawing/2014/main" id="{9FE03A74-1093-D94A-934E-68B3577D567B}"/>
              </a:ext>
            </a:extLst>
          </p:cNvPr>
          <p:cNvCxnSpPr>
            <a:stCxn id="13" idx="3"/>
            <a:endCxn id="14" idx="1"/>
          </p:cNvCxnSpPr>
          <p:nvPr/>
        </p:nvCxnSpPr>
        <p:spPr>
          <a:xfrm flipV="1">
            <a:off x="4827392" y="3866574"/>
            <a:ext cx="943024" cy="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00B1D2-AFD6-6747-90E6-4D105BC65C49}"/>
              </a:ext>
            </a:extLst>
          </p:cNvPr>
          <p:cNvSpPr txBox="1"/>
          <p:nvPr/>
        </p:nvSpPr>
        <p:spPr>
          <a:xfrm>
            <a:off x="1898154" y="1568115"/>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18" name="TextBox 17">
            <a:extLst>
              <a:ext uri="{FF2B5EF4-FFF2-40B4-BE49-F238E27FC236}">
                <a16:creationId xmlns:a16="http://schemas.microsoft.com/office/drawing/2014/main" id="{D9344306-E994-DB4C-87C6-DAFF56853326}"/>
              </a:ext>
            </a:extLst>
          </p:cNvPr>
          <p:cNvSpPr txBox="1"/>
          <p:nvPr/>
        </p:nvSpPr>
        <p:spPr>
          <a:xfrm>
            <a:off x="4053170" y="1558300"/>
            <a:ext cx="2894166" cy="307777"/>
          </a:xfrm>
          <a:prstGeom prst="rect">
            <a:avLst/>
          </a:prstGeom>
          <a:noFill/>
          <a:ln>
            <a:solidFill>
              <a:schemeClr val="tx1"/>
            </a:solidFill>
          </a:ln>
        </p:spPr>
        <p:txBody>
          <a:bodyPr wrap="square" rtlCol="0">
            <a:spAutoFit/>
          </a:bodyPr>
          <a:lstStyle/>
          <a:p>
            <a:pPr algn="ctr"/>
            <a:r>
              <a:rPr lang="en-SG" sz="1400" dirty="0" err="1"/>
              <a:t>QgsFeatureRendererGenerator</a:t>
            </a:r>
            <a:endParaRPr lang="en-SG" sz="1400" dirty="0"/>
          </a:p>
        </p:txBody>
      </p:sp>
      <p:cxnSp>
        <p:nvCxnSpPr>
          <p:cNvPr id="19" name="Straight Arrow Connector 18">
            <a:extLst>
              <a:ext uri="{FF2B5EF4-FFF2-40B4-BE49-F238E27FC236}">
                <a16:creationId xmlns:a16="http://schemas.microsoft.com/office/drawing/2014/main" id="{E3D7E022-96EA-5645-9155-D912458A03B5}"/>
              </a:ext>
            </a:extLst>
          </p:cNvPr>
          <p:cNvCxnSpPr>
            <a:cxnSpLocks/>
            <a:stCxn id="17" idx="3"/>
            <a:endCxn id="18" idx="1"/>
          </p:cNvCxnSpPr>
          <p:nvPr/>
        </p:nvCxnSpPr>
        <p:spPr>
          <a:xfrm flipV="1">
            <a:off x="3401093" y="1712189"/>
            <a:ext cx="652077" cy="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C225C5-A360-124D-A45E-4C91158B33D8}"/>
              </a:ext>
            </a:extLst>
          </p:cNvPr>
          <p:cNvSpPr txBox="1"/>
          <p:nvPr/>
        </p:nvSpPr>
        <p:spPr>
          <a:xfrm>
            <a:off x="7516808" y="1558299"/>
            <a:ext cx="2894166" cy="307777"/>
          </a:xfrm>
          <a:prstGeom prst="rect">
            <a:avLst/>
          </a:prstGeom>
          <a:noFill/>
          <a:ln>
            <a:solidFill>
              <a:schemeClr val="tx1"/>
            </a:solidFill>
          </a:ln>
        </p:spPr>
        <p:txBody>
          <a:bodyPr wrap="square" rtlCol="0">
            <a:spAutoFit/>
          </a:bodyPr>
          <a:lstStyle/>
          <a:p>
            <a:pPr algn="ctr"/>
            <a:r>
              <a:rPr lang="en-SG" sz="1400" dirty="0" err="1"/>
              <a:t>QgsFeatureRenderer</a:t>
            </a:r>
            <a:endParaRPr lang="en-SG" sz="1400" dirty="0"/>
          </a:p>
        </p:txBody>
      </p:sp>
      <p:cxnSp>
        <p:nvCxnSpPr>
          <p:cNvPr id="22" name="Straight Arrow Connector 21">
            <a:extLst>
              <a:ext uri="{FF2B5EF4-FFF2-40B4-BE49-F238E27FC236}">
                <a16:creationId xmlns:a16="http://schemas.microsoft.com/office/drawing/2014/main" id="{DFA0A77C-7711-8B41-A6B8-F96765AEBD4E}"/>
              </a:ext>
            </a:extLst>
          </p:cNvPr>
          <p:cNvCxnSpPr>
            <a:cxnSpLocks/>
            <a:stCxn id="18" idx="3"/>
            <a:endCxn id="21" idx="1"/>
          </p:cNvCxnSpPr>
          <p:nvPr/>
        </p:nvCxnSpPr>
        <p:spPr>
          <a:xfrm flipV="1">
            <a:off x="6947336" y="1712188"/>
            <a:ext cx="5694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32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Map Canvas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69332"/>
          </a:xfrm>
          <a:prstGeom prst="rect">
            <a:avLst/>
          </a:prstGeom>
        </p:spPr>
        <p:txBody>
          <a:bodyPr wrap="square">
            <a:spAutoFit/>
          </a:bodyPr>
          <a:lstStyle/>
          <a:p>
            <a:r>
              <a:rPr lang="en-SG" dirty="0"/>
              <a:t>The </a:t>
            </a:r>
            <a:r>
              <a:rPr lang="en-SG" b="1" dirty="0"/>
              <a:t>Map canvas</a:t>
            </a:r>
            <a:r>
              <a:rPr lang="en-SG" dirty="0"/>
              <a:t> widget shows the map and allows interaction with the map and layers. </a:t>
            </a:r>
          </a:p>
        </p:txBody>
      </p:sp>
      <p:sp>
        <p:nvSpPr>
          <p:cNvPr id="6" name="Rectangle 5">
            <a:extLst>
              <a:ext uri="{FF2B5EF4-FFF2-40B4-BE49-F238E27FC236}">
                <a16:creationId xmlns:a16="http://schemas.microsoft.com/office/drawing/2014/main" id="{E3970EA1-D671-3A41-BF6E-378F13C17C73}"/>
              </a:ext>
            </a:extLst>
          </p:cNvPr>
          <p:cNvSpPr/>
          <p:nvPr/>
        </p:nvSpPr>
        <p:spPr>
          <a:xfrm>
            <a:off x="5258242" y="3363995"/>
            <a:ext cx="1740770" cy="307777"/>
          </a:xfrm>
          <a:prstGeom prst="rect">
            <a:avLst/>
          </a:prstGeom>
          <a:noFill/>
          <a:ln>
            <a:solidFill>
              <a:schemeClr val="tx1"/>
            </a:solidFill>
          </a:ln>
        </p:spPr>
        <p:txBody>
          <a:bodyPr wrap="square" rtlCol="0">
            <a:spAutoFit/>
          </a:bodyPr>
          <a:lstStyle/>
          <a:p>
            <a:pPr algn="ctr"/>
            <a:r>
              <a:rPr lang="en-SG" sz="1400" dirty="0" err="1"/>
              <a:t>QGraphicsScene</a:t>
            </a:r>
            <a:endParaRPr lang="en-US" sz="1400" dirty="0"/>
          </a:p>
        </p:txBody>
      </p:sp>
      <p:sp>
        <p:nvSpPr>
          <p:cNvPr id="7" name="Rectangle 6">
            <a:extLst>
              <a:ext uri="{FF2B5EF4-FFF2-40B4-BE49-F238E27FC236}">
                <a16:creationId xmlns:a16="http://schemas.microsoft.com/office/drawing/2014/main" id="{193C1688-176E-814E-8036-D936F0F01F6E}"/>
              </a:ext>
            </a:extLst>
          </p:cNvPr>
          <p:cNvSpPr/>
          <p:nvPr/>
        </p:nvSpPr>
        <p:spPr>
          <a:xfrm>
            <a:off x="1079952" y="4223148"/>
            <a:ext cx="2013262" cy="307777"/>
          </a:xfrm>
          <a:prstGeom prst="rect">
            <a:avLst/>
          </a:prstGeom>
          <a:noFill/>
          <a:ln>
            <a:solidFill>
              <a:schemeClr val="tx1"/>
            </a:solidFill>
          </a:ln>
        </p:spPr>
        <p:txBody>
          <a:bodyPr wrap="square" rtlCol="0">
            <a:spAutoFit/>
          </a:bodyPr>
          <a:lstStyle/>
          <a:p>
            <a:pPr algn="ctr"/>
            <a:r>
              <a:rPr lang="en-SG" sz="1400" dirty="0"/>
              <a:t> QGraphicsItem1</a:t>
            </a:r>
            <a:endParaRPr lang="en-US" sz="1400" dirty="0"/>
          </a:p>
        </p:txBody>
      </p:sp>
      <p:sp>
        <p:nvSpPr>
          <p:cNvPr id="8" name="Rectangle 7">
            <a:extLst>
              <a:ext uri="{FF2B5EF4-FFF2-40B4-BE49-F238E27FC236}">
                <a16:creationId xmlns:a16="http://schemas.microsoft.com/office/drawing/2014/main" id="{0D18913B-6209-AC45-9AF0-17C5ECF9B16D}"/>
              </a:ext>
            </a:extLst>
          </p:cNvPr>
          <p:cNvSpPr/>
          <p:nvPr/>
        </p:nvSpPr>
        <p:spPr>
          <a:xfrm>
            <a:off x="3790473" y="4223148"/>
            <a:ext cx="2013262" cy="307777"/>
          </a:xfrm>
          <a:prstGeom prst="rect">
            <a:avLst/>
          </a:prstGeom>
          <a:noFill/>
          <a:ln>
            <a:solidFill>
              <a:schemeClr val="tx1"/>
            </a:solidFill>
          </a:ln>
        </p:spPr>
        <p:txBody>
          <a:bodyPr wrap="square" rtlCol="0">
            <a:spAutoFit/>
          </a:bodyPr>
          <a:lstStyle/>
          <a:p>
            <a:pPr algn="ctr"/>
            <a:r>
              <a:rPr lang="en-SG" sz="1400" dirty="0"/>
              <a:t>QGraphicsItem2</a:t>
            </a:r>
            <a:endParaRPr lang="en-US" sz="1400" dirty="0"/>
          </a:p>
        </p:txBody>
      </p:sp>
      <p:sp>
        <p:nvSpPr>
          <p:cNvPr id="9" name="Rectangle 8">
            <a:extLst>
              <a:ext uri="{FF2B5EF4-FFF2-40B4-BE49-F238E27FC236}">
                <a16:creationId xmlns:a16="http://schemas.microsoft.com/office/drawing/2014/main" id="{2E529013-DCE9-3148-BA96-A6A8EDCFA706}"/>
              </a:ext>
            </a:extLst>
          </p:cNvPr>
          <p:cNvSpPr/>
          <p:nvPr/>
        </p:nvSpPr>
        <p:spPr>
          <a:xfrm>
            <a:off x="9211516" y="4223148"/>
            <a:ext cx="2013262" cy="307777"/>
          </a:xfrm>
          <a:prstGeom prst="rect">
            <a:avLst/>
          </a:prstGeom>
          <a:noFill/>
          <a:ln>
            <a:solidFill>
              <a:schemeClr val="tx1"/>
            </a:solidFill>
          </a:ln>
        </p:spPr>
        <p:txBody>
          <a:bodyPr wrap="square" rtlCol="0">
            <a:spAutoFit/>
          </a:bodyPr>
          <a:lstStyle/>
          <a:p>
            <a:pPr algn="ctr"/>
            <a:r>
              <a:rPr lang="en-SG" sz="1400" dirty="0" err="1"/>
              <a:t>QGraphicsItemN</a:t>
            </a:r>
            <a:endParaRPr lang="en-US" sz="1400" dirty="0"/>
          </a:p>
        </p:txBody>
      </p:sp>
      <p:sp>
        <p:nvSpPr>
          <p:cNvPr id="10" name="Rectangle 9">
            <a:extLst>
              <a:ext uri="{FF2B5EF4-FFF2-40B4-BE49-F238E27FC236}">
                <a16:creationId xmlns:a16="http://schemas.microsoft.com/office/drawing/2014/main" id="{439B9CBC-1D00-6040-BC04-D5F3B5297485}"/>
              </a:ext>
            </a:extLst>
          </p:cNvPr>
          <p:cNvSpPr/>
          <p:nvPr/>
        </p:nvSpPr>
        <p:spPr>
          <a:xfrm>
            <a:off x="6500994" y="4223148"/>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11" name="Straight Arrow Connector 10">
            <a:extLst>
              <a:ext uri="{FF2B5EF4-FFF2-40B4-BE49-F238E27FC236}">
                <a16:creationId xmlns:a16="http://schemas.microsoft.com/office/drawing/2014/main" id="{25DC5D64-09B5-8841-BC0B-7DFE36FFA148}"/>
              </a:ext>
            </a:extLst>
          </p:cNvPr>
          <p:cNvCxnSpPr>
            <a:endCxn id="7" idx="0"/>
          </p:cNvCxnSpPr>
          <p:nvPr/>
        </p:nvCxnSpPr>
        <p:spPr>
          <a:xfrm flipH="1">
            <a:off x="2086583" y="3671772"/>
            <a:ext cx="3905798"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0C13A6-EA96-1E4A-8BDD-7AB0DB68C534}"/>
              </a:ext>
            </a:extLst>
          </p:cNvPr>
          <p:cNvCxnSpPr>
            <a:cxnSpLocks/>
            <a:stCxn id="6" idx="2"/>
            <a:endCxn id="8" idx="0"/>
          </p:cNvCxnSpPr>
          <p:nvPr/>
        </p:nvCxnSpPr>
        <p:spPr>
          <a:xfrm flipH="1">
            <a:off x="4797104" y="3671772"/>
            <a:ext cx="1331523"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47F3E-2034-7F40-8384-044C865AA588}"/>
              </a:ext>
            </a:extLst>
          </p:cNvPr>
          <p:cNvCxnSpPr>
            <a:cxnSpLocks/>
            <a:stCxn id="6" idx="2"/>
            <a:endCxn id="10" idx="0"/>
          </p:cNvCxnSpPr>
          <p:nvPr/>
        </p:nvCxnSpPr>
        <p:spPr>
          <a:xfrm>
            <a:off x="6128627" y="3671772"/>
            <a:ext cx="1378998"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995EA4-FA6A-3D40-BABB-1B60BB7719B7}"/>
              </a:ext>
            </a:extLst>
          </p:cNvPr>
          <p:cNvCxnSpPr>
            <a:cxnSpLocks/>
            <a:stCxn id="6" idx="2"/>
            <a:endCxn id="9" idx="0"/>
          </p:cNvCxnSpPr>
          <p:nvPr/>
        </p:nvCxnSpPr>
        <p:spPr>
          <a:xfrm>
            <a:off x="6128627" y="3671772"/>
            <a:ext cx="4089520"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9F4887F-62A8-FC49-AE2C-D9E51C92D193}"/>
              </a:ext>
            </a:extLst>
          </p:cNvPr>
          <p:cNvSpPr/>
          <p:nvPr/>
        </p:nvSpPr>
        <p:spPr>
          <a:xfrm>
            <a:off x="8514256" y="5677168"/>
            <a:ext cx="2945037" cy="369332"/>
          </a:xfrm>
          <a:prstGeom prst="rect">
            <a:avLst/>
          </a:prstGeom>
        </p:spPr>
        <p:txBody>
          <a:bodyPr wrap="none">
            <a:spAutoFit/>
          </a:bodyPr>
          <a:lstStyle/>
          <a:p>
            <a:pPr fontAlgn="base"/>
            <a:r>
              <a:rPr lang="en-SG" dirty="0">
                <a:solidFill>
                  <a:srgbClr val="404244"/>
                </a:solidFill>
                <a:latin typeface="Titillium Web"/>
              </a:rPr>
              <a:t>Qt Graphics View Framework</a:t>
            </a:r>
            <a:endParaRPr lang="en-SG" b="0" i="0" dirty="0">
              <a:solidFill>
                <a:srgbClr val="404244"/>
              </a:solidFill>
              <a:effectLst/>
              <a:latin typeface="Titillium Web"/>
            </a:endParaRPr>
          </a:p>
        </p:txBody>
      </p:sp>
      <p:sp>
        <p:nvSpPr>
          <p:cNvPr id="21" name="Rectangle 20">
            <a:extLst>
              <a:ext uri="{FF2B5EF4-FFF2-40B4-BE49-F238E27FC236}">
                <a16:creationId xmlns:a16="http://schemas.microsoft.com/office/drawing/2014/main" id="{60A88CC4-DAE2-1345-AF81-2DAB1F142975}"/>
              </a:ext>
            </a:extLst>
          </p:cNvPr>
          <p:cNvSpPr/>
          <p:nvPr/>
        </p:nvSpPr>
        <p:spPr>
          <a:xfrm>
            <a:off x="4488248" y="4696790"/>
            <a:ext cx="4723783" cy="523220"/>
          </a:xfrm>
          <a:prstGeom prst="rect">
            <a:avLst/>
          </a:prstGeom>
        </p:spPr>
        <p:txBody>
          <a:bodyPr wrap="square">
            <a:spAutoFit/>
          </a:bodyPr>
          <a:lstStyle/>
          <a:p>
            <a:r>
              <a:rPr lang="en-SG" sz="1400" dirty="0" err="1">
                <a:solidFill>
                  <a:srgbClr val="404244"/>
                </a:solidFill>
                <a:latin typeface="Titillium Web"/>
              </a:rPr>
              <a:t>QGraphicsItems</a:t>
            </a:r>
            <a:r>
              <a:rPr lang="en-SG" sz="1400" dirty="0">
                <a:solidFill>
                  <a:srgbClr val="404244"/>
                </a:solidFill>
                <a:latin typeface="Titillium Web"/>
              </a:rPr>
              <a:t> are typical shapes such as </a:t>
            </a:r>
          </a:p>
          <a:p>
            <a:r>
              <a:rPr lang="en-SG" sz="1400" dirty="0">
                <a:solidFill>
                  <a:srgbClr val="404244"/>
                </a:solidFill>
                <a:latin typeface="Titillium Web"/>
              </a:rPr>
              <a:t>rectangles, ellipses and text items.</a:t>
            </a:r>
            <a:endParaRPr lang="en-US" sz="1400" dirty="0">
              <a:solidFill>
                <a:srgbClr val="404244"/>
              </a:solidFill>
              <a:latin typeface="Titillium Web"/>
            </a:endParaRPr>
          </a:p>
        </p:txBody>
      </p:sp>
      <p:sp>
        <p:nvSpPr>
          <p:cNvPr id="22" name="Rectangle 21">
            <a:extLst>
              <a:ext uri="{FF2B5EF4-FFF2-40B4-BE49-F238E27FC236}">
                <a16:creationId xmlns:a16="http://schemas.microsoft.com/office/drawing/2014/main" id="{1CF686AE-779F-8D47-95CE-6B99608B763A}"/>
              </a:ext>
            </a:extLst>
          </p:cNvPr>
          <p:cNvSpPr/>
          <p:nvPr/>
        </p:nvSpPr>
        <p:spPr>
          <a:xfrm>
            <a:off x="7117999" y="3259533"/>
            <a:ext cx="4089520" cy="523220"/>
          </a:xfrm>
          <a:prstGeom prst="rect">
            <a:avLst/>
          </a:prstGeom>
        </p:spPr>
        <p:txBody>
          <a:bodyPr wrap="square">
            <a:spAutoFit/>
          </a:bodyPr>
          <a:lstStyle/>
          <a:p>
            <a:r>
              <a:rPr lang="en-US" sz="1400" u="sng" dirty="0" err="1">
                <a:solidFill>
                  <a:srgbClr val="404244"/>
                </a:solidFill>
                <a:latin typeface="Titillium Web"/>
              </a:rPr>
              <a:t>QGraphicsScene</a:t>
            </a:r>
            <a:r>
              <a:rPr lang="en-US" sz="1400" dirty="0">
                <a:solidFill>
                  <a:srgbClr val="404244"/>
                </a:solidFill>
                <a:latin typeface="Titillium Web"/>
              </a:rPr>
              <a:t> serves as a container for </a:t>
            </a:r>
            <a:r>
              <a:rPr lang="en-US" sz="1400" dirty="0" err="1">
                <a:solidFill>
                  <a:srgbClr val="404244"/>
                </a:solidFill>
                <a:latin typeface="Titillium Web"/>
              </a:rPr>
              <a:t>QGraphicsItem</a:t>
            </a:r>
            <a:r>
              <a:rPr lang="en-US" sz="1400" dirty="0">
                <a:solidFill>
                  <a:srgbClr val="404244"/>
                </a:solidFill>
                <a:latin typeface="Titillium Web"/>
              </a:rPr>
              <a:t> objects. </a:t>
            </a:r>
          </a:p>
        </p:txBody>
      </p:sp>
      <p:sp>
        <p:nvSpPr>
          <p:cNvPr id="24" name="Rectangle 23">
            <a:extLst>
              <a:ext uri="{FF2B5EF4-FFF2-40B4-BE49-F238E27FC236}">
                <a16:creationId xmlns:a16="http://schemas.microsoft.com/office/drawing/2014/main" id="{7D54933D-9B05-BD49-8096-E6BC3B8B4F25}"/>
              </a:ext>
            </a:extLst>
          </p:cNvPr>
          <p:cNvSpPr/>
          <p:nvPr/>
        </p:nvSpPr>
        <p:spPr>
          <a:xfrm>
            <a:off x="1631227" y="2628743"/>
            <a:ext cx="1740770" cy="307777"/>
          </a:xfrm>
          <a:prstGeom prst="rect">
            <a:avLst/>
          </a:prstGeom>
          <a:noFill/>
          <a:ln>
            <a:solidFill>
              <a:schemeClr val="tx1"/>
            </a:solidFill>
          </a:ln>
        </p:spPr>
        <p:txBody>
          <a:bodyPr wrap="square" rtlCol="0">
            <a:spAutoFit/>
          </a:bodyPr>
          <a:lstStyle/>
          <a:p>
            <a:pPr algn="ctr"/>
            <a:r>
              <a:rPr lang="en-SG" sz="1400" dirty="0"/>
              <a:t>QGraphicsView1</a:t>
            </a:r>
            <a:endParaRPr lang="en-US" sz="1400" dirty="0"/>
          </a:p>
        </p:txBody>
      </p:sp>
      <p:sp>
        <p:nvSpPr>
          <p:cNvPr id="25" name="Rectangle 24">
            <a:extLst>
              <a:ext uri="{FF2B5EF4-FFF2-40B4-BE49-F238E27FC236}">
                <a16:creationId xmlns:a16="http://schemas.microsoft.com/office/drawing/2014/main" id="{1AD54486-6C6D-FF45-A928-8DCDC2D4D072}"/>
              </a:ext>
            </a:extLst>
          </p:cNvPr>
          <p:cNvSpPr/>
          <p:nvPr/>
        </p:nvSpPr>
        <p:spPr>
          <a:xfrm>
            <a:off x="3790473" y="2628743"/>
            <a:ext cx="1740770" cy="307777"/>
          </a:xfrm>
          <a:prstGeom prst="rect">
            <a:avLst/>
          </a:prstGeom>
          <a:noFill/>
          <a:ln>
            <a:solidFill>
              <a:schemeClr val="tx1"/>
            </a:solidFill>
          </a:ln>
        </p:spPr>
        <p:txBody>
          <a:bodyPr wrap="square" rtlCol="0">
            <a:spAutoFit/>
          </a:bodyPr>
          <a:lstStyle/>
          <a:p>
            <a:pPr algn="ctr"/>
            <a:r>
              <a:rPr lang="en-SG" sz="1400" dirty="0" err="1"/>
              <a:t>QGraphicsViewN</a:t>
            </a:r>
            <a:endParaRPr lang="en-US" sz="1400" dirty="0"/>
          </a:p>
        </p:txBody>
      </p:sp>
      <p:cxnSp>
        <p:nvCxnSpPr>
          <p:cNvPr id="27" name="Elbow Connector 26">
            <a:extLst>
              <a:ext uri="{FF2B5EF4-FFF2-40B4-BE49-F238E27FC236}">
                <a16:creationId xmlns:a16="http://schemas.microsoft.com/office/drawing/2014/main" id="{538C6D30-8443-DC47-9900-B959EDD3963E}"/>
              </a:ext>
            </a:extLst>
          </p:cNvPr>
          <p:cNvCxnSpPr>
            <a:stCxn id="24" idx="2"/>
            <a:endCxn id="6" idx="1"/>
          </p:cNvCxnSpPr>
          <p:nvPr/>
        </p:nvCxnSpPr>
        <p:spPr>
          <a:xfrm rot="16200000" flipH="1">
            <a:off x="3589245" y="1848887"/>
            <a:ext cx="581364" cy="2756630"/>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5F0C6D1-4748-5343-B774-46F5B1A6F717}"/>
              </a:ext>
            </a:extLst>
          </p:cNvPr>
          <p:cNvCxnSpPr>
            <a:cxnSpLocks/>
            <a:stCxn id="25" idx="2"/>
            <a:endCxn id="6" idx="1"/>
          </p:cNvCxnSpPr>
          <p:nvPr/>
        </p:nvCxnSpPr>
        <p:spPr>
          <a:xfrm rot="16200000" flipH="1">
            <a:off x="4668868" y="2928510"/>
            <a:ext cx="581364" cy="59738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C88EBED-34D1-FF4A-8193-5A54AA3D4000}"/>
              </a:ext>
            </a:extLst>
          </p:cNvPr>
          <p:cNvSpPr/>
          <p:nvPr/>
        </p:nvSpPr>
        <p:spPr>
          <a:xfrm>
            <a:off x="5591900" y="2494350"/>
            <a:ext cx="2067617" cy="523220"/>
          </a:xfrm>
          <a:prstGeom prst="rect">
            <a:avLst/>
          </a:prstGeom>
        </p:spPr>
        <p:txBody>
          <a:bodyPr wrap="none">
            <a:spAutoFit/>
          </a:bodyPr>
          <a:lstStyle/>
          <a:p>
            <a:r>
              <a:rPr lang="en-SG" sz="1400" dirty="0">
                <a:solidFill>
                  <a:srgbClr val="404244"/>
                </a:solidFill>
                <a:latin typeface="Titillium Web"/>
                <a:hlinkClick r:id="rId3">
                  <a:extLst>
                    <a:ext uri="{A12FA001-AC4F-418D-AE19-62706E023703}">
                      <ahyp:hlinkClr xmlns:ahyp="http://schemas.microsoft.com/office/drawing/2018/hyperlinkcolor" val="tx"/>
                    </a:ext>
                  </a:extLst>
                </a:hlinkClick>
              </a:rPr>
              <a:t>QGraphicsView</a:t>
            </a:r>
            <a:r>
              <a:rPr lang="en-SG" sz="1400" dirty="0">
                <a:solidFill>
                  <a:srgbClr val="404244"/>
                </a:solidFill>
                <a:latin typeface="Titillium Web"/>
              </a:rPr>
              <a:t> visualizes </a:t>
            </a:r>
          </a:p>
          <a:p>
            <a:r>
              <a:rPr lang="en-SG" sz="1400" dirty="0">
                <a:solidFill>
                  <a:srgbClr val="404244"/>
                </a:solidFill>
                <a:latin typeface="Titillium Web"/>
              </a:rPr>
              <a:t>the contents of a scene</a:t>
            </a:r>
            <a:r>
              <a:rPr lang="en-SG" sz="1400" dirty="0"/>
              <a:t>. </a:t>
            </a:r>
            <a:endParaRPr lang="en-US" sz="1400" dirty="0"/>
          </a:p>
        </p:txBody>
      </p:sp>
      <p:sp>
        <p:nvSpPr>
          <p:cNvPr id="32" name="Rectangle 31">
            <a:extLst>
              <a:ext uri="{FF2B5EF4-FFF2-40B4-BE49-F238E27FC236}">
                <a16:creationId xmlns:a16="http://schemas.microsoft.com/office/drawing/2014/main" id="{7BE81ED2-2710-2244-AF9C-7CCF2E215FAE}"/>
              </a:ext>
            </a:extLst>
          </p:cNvPr>
          <p:cNvSpPr/>
          <p:nvPr/>
        </p:nvSpPr>
        <p:spPr>
          <a:xfrm>
            <a:off x="1079952" y="5110838"/>
            <a:ext cx="2013262" cy="307777"/>
          </a:xfrm>
          <a:prstGeom prst="rect">
            <a:avLst/>
          </a:prstGeom>
          <a:noFill/>
          <a:ln>
            <a:solidFill>
              <a:schemeClr val="tx1"/>
            </a:solidFill>
          </a:ln>
        </p:spPr>
        <p:txBody>
          <a:bodyPr wrap="square" rtlCol="0">
            <a:spAutoFit/>
          </a:bodyPr>
          <a:lstStyle/>
          <a:p>
            <a:pPr algn="ctr"/>
            <a:r>
              <a:rPr lang="en-SG" sz="1400" dirty="0"/>
              <a:t> </a:t>
            </a:r>
            <a:r>
              <a:rPr lang="en-SG" sz="1400" dirty="0" err="1"/>
              <a:t>QgsMapCanvasItem</a:t>
            </a:r>
            <a:endParaRPr lang="en-US" sz="1400" dirty="0"/>
          </a:p>
        </p:txBody>
      </p:sp>
      <p:cxnSp>
        <p:nvCxnSpPr>
          <p:cNvPr id="33" name="Straight Arrow Connector 32">
            <a:extLst>
              <a:ext uri="{FF2B5EF4-FFF2-40B4-BE49-F238E27FC236}">
                <a16:creationId xmlns:a16="http://schemas.microsoft.com/office/drawing/2014/main" id="{7F24FB2D-7028-7643-8F94-16BDC361D7C2}"/>
              </a:ext>
            </a:extLst>
          </p:cNvPr>
          <p:cNvCxnSpPr>
            <a:cxnSpLocks/>
            <a:stCxn id="32" idx="0"/>
            <a:endCxn id="7" idx="2"/>
          </p:cNvCxnSpPr>
          <p:nvPr/>
        </p:nvCxnSpPr>
        <p:spPr>
          <a:xfrm flipV="1">
            <a:off x="2086583" y="4530925"/>
            <a:ext cx="0" cy="579913"/>
          </a:xfrm>
          <a:prstGeom prst="straightConnector1">
            <a:avLst/>
          </a:prstGeom>
          <a:ln>
            <a:solidFill>
              <a:schemeClr val="tx1">
                <a:lumMod val="75000"/>
                <a:lumOff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51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1" grpId="0"/>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Map Canvas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69332"/>
          </a:xfrm>
          <a:prstGeom prst="rect">
            <a:avLst/>
          </a:prstGeom>
        </p:spPr>
        <p:txBody>
          <a:bodyPr wrap="square">
            <a:spAutoFit/>
          </a:bodyPr>
          <a:lstStyle/>
          <a:p>
            <a:r>
              <a:rPr lang="en-SG" dirty="0"/>
              <a:t>The </a:t>
            </a:r>
            <a:r>
              <a:rPr lang="en-SG" b="1" dirty="0"/>
              <a:t>Map canvas</a:t>
            </a:r>
            <a:r>
              <a:rPr lang="en-SG" dirty="0"/>
              <a:t> widget shows the map and allows interaction with the map and layers. </a:t>
            </a:r>
          </a:p>
        </p:txBody>
      </p:sp>
      <p:sp>
        <p:nvSpPr>
          <p:cNvPr id="4" name="Rectangle 3">
            <a:extLst>
              <a:ext uri="{FF2B5EF4-FFF2-40B4-BE49-F238E27FC236}">
                <a16:creationId xmlns:a16="http://schemas.microsoft.com/office/drawing/2014/main" id="{7D1595A5-4BE1-EE48-8B03-E9F5C7F0BFEB}"/>
              </a:ext>
            </a:extLst>
          </p:cNvPr>
          <p:cNvSpPr/>
          <p:nvPr/>
        </p:nvSpPr>
        <p:spPr>
          <a:xfrm>
            <a:off x="1079952" y="2738533"/>
            <a:ext cx="8785943" cy="923330"/>
          </a:xfrm>
          <a:prstGeom prst="rect">
            <a:avLst/>
          </a:prstGeom>
        </p:spPr>
        <p:txBody>
          <a:bodyPr wrap="square">
            <a:spAutoFit/>
          </a:bodyPr>
          <a:lstStyle/>
          <a:p>
            <a:r>
              <a:rPr lang="en-SG" b="1" dirty="0">
                <a:solidFill>
                  <a:srgbClr val="404040"/>
                </a:solidFill>
                <a:latin typeface="Lato"/>
              </a:rPr>
              <a:t>map canvas</a:t>
            </a:r>
            <a:r>
              <a:rPr lang="en-SG" dirty="0">
                <a:solidFill>
                  <a:srgbClr val="404040"/>
                </a:solidFill>
                <a:latin typeface="Lato"/>
              </a:rPr>
              <a:t> — for viewing of the map</a:t>
            </a:r>
          </a:p>
          <a:p>
            <a:r>
              <a:rPr lang="en-SG" b="1" dirty="0">
                <a:solidFill>
                  <a:srgbClr val="404040"/>
                </a:solidFill>
                <a:latin typeface="Lato"/>
              </a:rPr>
              <a:t>map canvas items</a:t>
            </a:r>
            <a:r>
              <a:rPr lang="en-SG" dirty="0">
                <a:solidFill>
                  <a:srgbClr val="404040"/>
                </a:solidFill>
                <a:latin typeface="Lato"/>
              </a:rPr>
              <a:t> — additional items that can be displayed on the map canvas</a:t>
            </a:r>
          </a:p>
          <a:p>
            <a:r>
              <a:rPr lang="en-SG" b="1" dirty="0">
                <a:solidFill>
                  <a:srgbClr val="404040"/>
                </a:solidFill>
                <a:latin typeface="Lato"/>
              </a:rPr>
              <a:t>map tools </a:t>
            </a:r>
            <a:r>
              <a:rPr lang="en-SG" dirty="0">
                <a:solidFill>
                  <a:srgbClr val="404040"/>
                </a:solidFill>
                <a:latin typeface="Lato"/>
              </a:rPr>
              <a:t>— for interaction with the map canvas</a:t>
            </a:r>
            <a:endParaRPr lang="en-SG" b="0" i="0" dirty="0">
              <a:solidFill>
                <a:srgbClr val="404040"/>
              </a:solidFill>
              <a:effectLst/>
              <a:latin typeface="Lato"/>
            </a:endParaRPr>
          </a:p>
        </p:txBody>
      </p:sp>
    </p:spTree>
    <p:extLst>
      <p:ext uri="{BB962C8B-B14F-4D97-AF65-F5344CB8AC3E}">
        <p14:creationId xmlns:p14="http://schemas.microsoft.com/office/powerpoint/2010/main" val="4274118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1293CA-6CB7-6746-AC2D-03295773C95B}"/>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Expressions, Filtering and Calculating Values</a:t>
            </a:r>
          </a:p>
          <a:p>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9DC15341-D257-894B-B749-CDEF14F40D19}"/>
              </a:ext>
            </a:extLst>
          </p:cNvPr>
          <p:cNvSpPr/>
          <p:nvPr/>
        </p:nvSpPr>
        <p:spPr>
          <a:xfrm>
            <a:off x="1507957" y="2320138"/>
            <a:ext cx="8785943" cy="1477328"/>
          </a:xfrm>
          <a:prstGeom prst="rect">
            <a:avLst/>
          </a:prstGeom>
        </p:spPr>
        <p:txBody>
          <a:bodyPr wrap="square">
            <a:spAutoFit/>
          </a:bodyPr>
          <a:lstStyle/>
          <a:p>
            <a:pPr marL="285750" indent="-285750">
              <a:buFont typeface="Arial" panose="020B0604020202020204" pitchFamily="34" charset="0"/>
              <a:buChar char="•"/>
            </a:pPr>
            <a:r>
              <a:rPr lang="en-SG" dirty="0"/>
              <a:t>arithmetic operators: +, -, *, /, ^</a:t>
            </a:r>
          </a:p>
          <a:p>
            <a:pPr marL="285750" indent="-285750">
              <a:buFont typeface="Arial" panose="020B0604020202020204" pitchFamily="34" charset="0"/>
              <a:buChar char="•"/>
            </a:pPr>
            <a:r>
              <a:rPr lang="en-SG" dirty="0"/>
              <a:t>mathematical functions: sqrt, sin, cos, tan, </a:t>
            </a:r>
            <a:r>
              <a:rPr lang="en-SG" dirty="0" err="1"/>
              <a:t>asin</a:t>
            </a:r>
            <a:r>
              <a:rPr lang="en-SG" dirty="0"/>
              <a:t>, </a:t>
            </a:r>
            <a:r>
              <a:rPr lang="en-SG" dirty="0" err="1"/>
              <a:t>acos</a:t>
            </a:r>
            <a:r>
              <a:rPr lang="en-SG" dirty="0"/>
              <a:t>, </a:t>
            </a:r>
            <a:r>
              <a:rPr lang="en-SG" dirty="0" err="1"/>
              <a:t>atan</a:t>
            </a:r>
            <a:endParaRPr lang="en-SG" dirty="0"/>
          </a:p>
          <a:p>
            <a:pPr marL="285750" indent="-285750">
              <a:buFont typeface="Arial" panose="020B0604020202020204" pitchFamily="34" charset="0"/>
              <a:buChar char="•"/>
            </a:pPr>
            <a:r>
              <a:rPr lang="en-SG" b="1" dirty="0"/>
              <a:t>conversion functions</a:t>
            </a:r>
            <a:r>
              <a:rPr lang="en-SG" dirty="0"/>
              <a:t>: </a:t>
            </a:r>
            <a:r>
              <a:rPr lang="en-SG" dirty="0" err="1"/>
              <a:t>to_int</a:t>
            </a:r>
            <a:r>
              <a:rPr lang="en-SG" dirty="0"/>
              <a:t>, </a:t>
            </a:r>
            <a:r>
              <a:rPr lang="en-SG" dirty="0" err="1"/>
              <a:t>to_real</a:t>
            </a:r>
            <a:r>
              <a:rPr lang="en-SG" dirty="0"/>
              <a:t>, </a:t>
            </a:r>
            <a:r>
              <a:rPr lang="en-SG" dirty="0" err="1"/>
              <a:t>to_string</a:t>
            </a:r>
            <a:r>
              <a:rPr lang="en-SG" dirty="0"/>
              <a:t>, </a:t>
            </a:r>
            <a:r>
              <a:rPr lang="en-SG" dirty="0" err="1"/>
              <a:t>to_date</a:t>
            </a:r>
            <a:endParaRPr lang="en-SG" dirty="0"/>
          </a:p>
          <a:p>
            <a:pPr marL="285750" indent="-285750">
              <a:buFont typeface="Arial" panose="020B0604020202020204" pitchFamily="34" charset="0"/>
              <a:buChar char="•"/>
            </a:pPr>
            <a:r>
              <a:rPr lang="en-SG" dirty="0"/>
              <a:t>geometry functions: $area, $length</a:t>
            </a:r>
          </a:p>
          <a:p>
            <a:pPr marL="285750" indent="-285750">
              <a:buFont typeface="Arial" panose="020B0604020202020204" pitchFamily="34" charset="0"/>
              <a:buChar char="•"/>
            </a:pPr>
            <a:r>
              <a:rPr lang="en-SG" b="1" dirty="0"/>
              <a:t>geometry handling functions</a:t>
            </a:r>
            <a:r>
              <a:rPr lang="en-SG" dirty="0"/>
              <a:t>: $x, $y, $geometry, </a:t>
            </a:r>
            <a:r>
              <a:rPr lang="en-SG" dirty="0" err="1"/>
              <a:t>num_geometries</a:t>
            </a:r>
            <a:r>
              <a:rPr lang="en-SG" dirty="0"/>
              <a:t>, centroid</a:t>
            </a:r>
          </a:p>
        </p:txBody>
      </p:sp>
      <p:sp>
        <p:nvSpPr>
          <p:cNvPr id="4" name="Rectangle 3">
            <a:extLst>
              <a:ext uri="{FF2B5EF4-FFF2-40B4-BE49-F238E27FC236}">
                <a16:creationId xmlns:a16="http://schemas.microsoft.com/office/drawing/2014/main" id="{116BC923-C0F6-3A42-88F8-690D6A8658B9}"/>
              </a:ext>
            </a:extLst>
          </p:cNvPr>
          <p:cNvSpPr/>
          <p:nvPr/>
        </p:nvSpPr>
        <p:spPr>
          <a:xfrm>
            <a:off x="1467852" y="4119765"/>
            <a:ext cx="9256295" cy="1754326"/>
          </a:xfrm>
          <a:prstGeom prst="rect">
            <a:avLst/>
          </a:prstGeom>
        </p:spPr>
        <p:txBody>
          <a:bodyPr wrap="square">
            <a:spAutoFit/>
          </a:bodyPr>
          <a:lstStyle/>
          <a:p>
            <a:pPr marL="285750" indent="-285750">
              <a:buFont typeface="Arial" panose="020B0604020202020204" pitchFamily="34" charset="0"/>
              <a:buChar char="•"/>
            </a:pPr>
            <a:r>
              <a:rPr lang="en-SG" dirty="0">
                <a:solidFill>
                  <a:srgbClr val="404040"/>
                </a:solidFill>
                <a:latin typeface="Lato"/>
              </a:rPr>
              <a:t>comparison: =, !=, &gt;, &gt;=, &lt;, &lt;=</a:t>
            </a:r>
          </a:p>
          <a:p>
            <a:pPr marL="285750" indent="-285750">
              <a:buFont typeface="Arial" panose="020B0604020202020204" pitchFamily="34" charset="0"/>
              <a:buChar char="•"/>
            </a:pPr>
            <a:r>
              <a:rPr lang="en-SG" b="1" dirty="0">
                <a:solidFill>
                  <a:srgbClr val="404040"/>
                </a:solidFill>
                <a:latin typeface="Lato"/>
              </a:rPr>
              <a:t>pattern matching</a:t>
            </a:r>
            <a:r>
              <a:rPr lang="en-SG" dirty="0">
                <a:solidFill>
                  <a:srgbClr val="404040"/>
                </a:solidFill>
                <a:latin typeface="Lato"/>
              </a:rPr>
              <a:t>: LIKE (using % and _), ~ (regular expressions)</a:t>
            </a:r>
          </a:p>
          <a:p>
            <a:pPr marL="285750" indent="-285750">
              <a:buFont typeface="Arial" panose="020B0604020202020204" pitchFamily="34" charset="0"/>
              <a:buChar char="•"/>
            </a:pPr>
            <a:r>
              <a:rPr lang="en-SG" dirty="0">
                <a:solidFill>
                  <a:srgbClr val="404040"/>
                </a:solidFill>
                <a:latin typeface="Lato"/>
              </a:rPr>
              <a:t>logical predicates: AND, OR, NOT</a:t>
            </a:r>
          </a:p>
          <a:p>
            <a:pPr marL="285750" indent="-285750">
              <a:buFont typeface="Arial" panose="020B0604020202020204" pitchFamily="34" charset="0"/>
              <a:buChar char="•"/>
            </a:pPr>
            <a:r>
              <a:rPr lang="en-SG" b="1" dirty="0">
                <a:solidFill>
                  <a:srgbClr val="404040"/>
                </a:solidFill>
                <a:latin typeface="Lato"/>
              </a:rPr>
              <a:t>NULL value checking</a:t>
            </a:r>
            <a:r>
              <a:rPr lang="en-SG" dirty="0">
                <a:solidFill>
                  <a:srgbClr val="404040"/>
                </a:solidFill>
                <a:latin typeface="Lato"/>
              </a:rPr>
              <a:t>: IS NULL, IS NOT NULL</a:t>
            </a:r>
          </a:p>
          <a:p>
            <a:br>
              <a:rPr lang="en-SG" dirty="0"/>
            </a:br>
            <a:endParaRPr lang="en-US" dirty="0"/>
          </a:p>
        </p:txBody>
      </p:sp>
    </p:spTree>
    <p:extLst>
      <p:ext uri="{BB962C8B-B14F-4D97-AF65-F5344CB8AC3E}">
        <p14:creationId xmlns:p14="http://schemas.microsoft.com/office/powerpoint/2010/main" val="3579772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2" y="1120676"/>
            <a:ext cx="7789727" cy="1446550"/>
          </a:xfrm>
          <a:prstGeom prst="rect">
            <a:avLst/>
          </a:prstGeom>
          <a:noFill/>
        </p:spPr>
        <p:txBody>
          <a:bodyPr wrap="square" rtlCol="0">
            <a:spAutoFit/>
          </a:bodyPr>
          <a:lstStyle/>
          <a:p>
            <a:r>
              <a:rPr lang="en-SG" sz="3200" u="sng" dirty="0">
                <a:latin typeface="Bahnschrift SemiLight SemiConde" panose="020B0502040204020203" pitchFamily="34" charset="0"/>
              </a:rPr>
              <a:t>Qt, PyQt, PyQGIS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2387599" y="2429005"/>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2387598" y="3759459"/>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2402648" y="5106383"/>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sp>
        <p:nvSpPr>
          <p:cNvPr id="2" name="Rectangle 1">
            <a:extLst>
              <a:ext uri="{FF2B5EF4-FFF2-40B4-BE49-F238E27FC236}">
                <a16:creationId xmlns:a16="http://schemas.microsoft.com/office/drawing/2014/main" id="{BB406D77-6D68-4CE9-AD95-0F3D9E84C354}"/>
              </a:ext>
            </a:extLst>
          </p:cNvPr>
          <p:cNvSpPr/>
          <p:nvPr/>
        </p:nvSpPr>
        <p:spPr>
          <a:xfrm>
            <a:off x="4294647" y="2263042"/>
            <a:ext cx="6096000" cy="923330"/>
          </a:xfrm>
          <a:prstGeom prst="rect">
            <a:avLst/>
          </a:prstGeom>
        </p:spPr>
        <p:txBody>
          <a:bodyPr>
            <a:spAutoFit/>
          </a:bodyPr>
          <a:lstStyle/>
          <a:p>
            <a:r>
              <a:rPr lang="en-US" dirty="0">
                <a:solidFill>
                  <a:srgbClr val="2C3E50"/>
                </a:solidFill>
                <a:latin typeface="Lato"/>
              </a:rPr>
              <a:t>QGIS is built using the Qt platform, which is a free and open-source widget toolkit for creating GUI and cross-platform applications (written in C++).</a:t>
            </a:r>
          </a:p>
        </p:txBody>
      </p:sp>
      <p:sp>
        <p:nvSpPr>
          <p:cNvPr id="11" name="Rectangle 10">
            <a:extLst>
              <a:ext uri="{FF2B5EF4-FFF2-40B4-BE49-F238E27FC236}">
                <a16:creationId xmlns:a16="http://schemas.microsoft.com/office/drawing/2014/main" id="{0B368A7A-7BD1-44B9-B204-0B08D1BC1362}"/>
              </a:ext>
            </a:extLst>
          </p:cNvPr>
          <p:cNvSpPr/>
          <p:nvPr/>
        </p:nvSpPr>
        <p:spPr>
          <a:xfrm>
            <a:off x="4294647" y="3715564"/>
            <a:ext cx="6096000" cy="646331"/>
          </a:xfrm>
          <a:prstGeom prst="rect">
            <a:avLst/>
          </a:prstGeom>
        </p:spPr>
        <p:txBody>
          <a:bodyPr>
            <a:spAutoFit/>
          </a:bodyPr>
          <a:lstStyle/>
          <a:p>
            <a:r>
              <a:rPr lang="en-US" dirty="0">
                <a:solidFill>
                  <a:srgbClr val="2C3E50"/>
                </a:solidFill>
                <a:latin typeface="Lato"/>
              </a:rPr>
              <a:t>PyQt is the Python interface to Qt. PyQt provides classes and functions to interact with Qt widgets.</a:t>
            </a:r>
          </a:p>
        </p:txBody>
      </p:sp>
      <p:sp>
        <p:nvSpPr>
          <p:cNvPr id="17" name="Rectangle 16">
            <a:extLst>
              <a:ext uri="{FF2B5EF4-FFF2-40B4-BE49-F238E27FC236}">
                <a16:creationId xmlns:a16="http://schemas.microsoft.com/office/drawing/2014/main" id="{E1147726-5196-42CE-AB13-EBCEB6E1749E}"/>
              </a:ext>
            </a:extLst>
          </p:cNvPr>
          <p:cNvSpPr/>
          <p:nvPr/>
        </p:nvSpPr>
        <p:spPr>
          <a:xfrm>
            <a:off x="4294647" y="5063809"/>
            <a:ext cx="6096000" cy="369332"/>
          </a:xfrm>
          <a:prstGeom prst="rect">
            <a:avLst/>
          </a:prstGeom>
        </p:spPr>
        <p:txBody>
          <a:bodyPr>
            <a:spAutoFit/>
          </a:bodyPr>
          <a:lstStyle/>
          <a:p>
            <a:r>
              <a:rPr lang="en-US" dirty="0">
                <a:solidFill>
                  <a:srgbClr val="2C3E50"/>
                </a:solidFill>
                <a:latin typeface="Lato"/>
              </a:rPr>
              <a:t>PyQGIS are Python APIs provided by QGIS. </a:t>
            </a:r>
          </a:p>
        </p:txBody>
      </p:sp>
    </p:spTree>
    <p:extLst>
      <p:ext uri="{BB962C8B-B14F-4D97-AF65-F5344CB8AC3E}">
        <p14:creationId xmlns:p14="http://schemas.microsoft.com/office/powerpoint/2010/main" val="1176208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Integrate QGIS &amp; Python Libraries</a:t>
            </a:r>
          </a:p>
        </p:txBody>
      </p:sp>
      <p:sp>
        <p:nvSpPr>
          <p:cNvPr id="6" name="TextBox 5">
            <a:extLst>
              <a:ext uri="{FF2B5EF4-FFF2-40B4-BE49-F238E27FC236}">
                <a16:creationId xmlns:a16="http://schemas.microsoft.com/office/drawing/2014/main" id="{8D536467-8202-4DC6-8EA6-3EE2245472C9}"/>
              </a:ext>
            </a:extLst>
          </p:cNvPr>
          <p:cNvSpPr txBox="1"/>
          <p:nvPr/>
        </p:nvSpPr>
        <p:spPr>
          <a:xfrm>
            <a:off x="2757869" y="4803276"/>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7" name="TextBox 6">
            <a:extLst>
              <a:ext uri="{FF2B5EF4-FFF2-40B4-BE49-F238E27FC236}">
                <a16:creationId xmlns:a16="http://schemas.microsoft.com/office/drawing/2014/main" id="{9C62207F-6B55-48BC-92E9-A5586B09B9DA}"/>
              </a:ext>
            </a:extLst>
          </p:cNvPr>
          <p:cNvSpPr txBox="1"/>
          <p:nvPr/>
        </p:nvSpPr>
        <p:spPr>
          <a:xfrm>
            <a:off x="4398098" y="3312881"/>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8" name="TextBox 7">
            <a:extLst>
              <a:ext uri="{FF2B5EF4-FFF2-40B4-BE49-F238E27FC236}">
                <a16:creationId xmlns:a16="http://schemas.microsoft.com/office/drawing/2014/main" id="{17C28A39-27B2-4921-A289-08E946ABEAA4}"/>
              </a:ext>
            </a:extLst>
          </p:cNvPr>
          <p:cNvSpPr txBox="1"/>
          <p:nvPr/>
        </p:nvSpPr>
        <p:spPr>
          <a:xfrm>
            <a:off x="4398098" y="2626275"/>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pic>
        <p:nvPicPr>
          <p:cNvPr id="9" name="Picture 8">
            <a:extLst>
              <a:ext uri="{FF2B5EF4-FFF2-40B4-BE49-F238E27FC236}">
                <a16:creationId xmlns:a16="http://schemas.microsoft.com/office/drawing/2014/main" id="{2CFEE474-9644-420D-88AA-A6BEFFEB6E0D}"/>
              </a:ext>
            </a:extLst>
          </p:cNvPr>
          <p:cNvPicPr>
            <a:picLocks noChangeAspect="1"/>
          </p:cNvPicPr>
          <p:nvPr/>
        </p:nvPicPr>
        <p:blipFill rotWithShape="1">
          <a:blip r:embed="rId3"/>
          <a:srcRect b="5098"/>
          <a:stretch/>
        </p:blipFill>
        <p:spPr>
          <a:xfrm>
            <a:off x="1197378" y="2810941"/>
            <a:ext cx="2963132" cy="1581789"/>
          </a:xfrm>
          <a:prstGeom prst="rect">
            <a:avLst/>
          </a:prstGeom>
        </p:spPr>
      </p:pic>
      <p:pic>
        <p:nvPicPr>
          <p:cNvPr id="11" name="Picture 10">
            <a:extLst>
              <a:ext uri="{FF2B5EF4-FFF2-40B4-BE49-F238E27FC236}">
                <a16:creationId xmlns:a16="http://schemas.microsoft.com/office/drawing/2014/main" id="{F663C672-C5D4-4D1F-98BA-D61E7D8720C9}"/>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1718722" y="3281202"/>
            <a:ext cx="2185871" cy="751758"/>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4FFF6F42-4146-4D2E-BC73-22906C40455C}"/>
              </a:ext>
            </a:extLst>
          </p:cNvPr>
          <p:cNvSpPr txBox="1"/>
          <p:nvPr/>
        </p:nvSpPr>
        <p:spPr>
          <a:xfrm>
            <a:off x="995609" y="4806337"/>
            <a:ext cx="1682851" cy="369332"/>
          </a:xfrm>
          <a:prstGeom prst="rect">
            <a:avLst/>
          </a:prstGeom>
          <a:noFill/>
          <a:ln>
            <a:solidFill>
              <a:schemeClr val="tx1"/>
            </a:solidFill>
          </a:ln>
        </p:spPr>
        <p:txBody>
          <a:bodyPr wrap="square" rtlCol="0">
            <a:spAutoFit/>
          </a:bodyPr>
          <a:lstStyle/>
          <a:p>
            <a:pPr algn="ctr"/>
            <a:r>
              <a:rPr lang="en-US" dirty="0"/>
              <a:t>QGIS C++ Lib</a:t>
            </a:r>
            <a:endParaRPr lang="en-SG" dirty="0"/>
          </a:p>
        </p:txBody>
      </p:sp>
      <p:sp>
        <p:nvSpPr>
          <p:cNvPr id="14" name="TextBox 13">
            <a:extLst>
              <a:ext uri="{FF2B5EF4-FFF2-40B4-BE49-F238E27FC236}">
                <a16:creationId xmlns:a16="http://schemas.microsoft.com/office/drawing/2014/main" id="{D112C329-4FAC-4666-B491-00F754D1F668}"/>
              </a:ext>
            </a:extLst>
          </p:cNvPr>
          <p:cNvSpPr txBox="1"/>
          <p:nvPr/>
        </p:nvSpPr>
        <p:spPr>
          <a:xfrm>
            <a:off x="4398098" y="4051545"/>
            <a:ext cx="1697901" cy="369332"/>
          </a:xfrm>
          <a:prstGeom prst="rect">
            <a:avLst/>
          </a:prstGeom>
          <a:noFill/>
          <a:ln>
            <a:solidFill>
              <a:schemeClr val="tx1"/>
            </a:solidFill>
            <a:prstDash val="dash"/>
          </a:ln>
        </p:spPr>
        <p:txBody>
          <a:bodyPr wrap="square" rtlCol="0">
            <a:spAutoFit/>
          </a:bodyPr>
          <a:lstStyle/>
          <a:p>
            <a:pPr algn="ctr"/>
            <a:r>
              <a:rPr lang="en-US" dirty="0"/>
              <a:t>Python</a:t>
            </a:r>
            <a:endParaRPr lang="en-SG" dirty="0"/>
          </a:p>
        </p:txBody>
      </p:sp>
      <p:cxnSp>
        <p:nvCxnSpPr>
          <p:cNvPr id="18" name="Straight Arrow Connector 17">
            <a:extLst>
              <a:ext uri="{FF2B5EF4-FFF2-40B4-BE49-F238E27FC236}">
                <a16:creationId xmlns:a16="http://schemas.microsoft.com/office/drawing/2014/main" id="{BA0F6F83-2B79-4B35-AB09-B63F14D18C21}"/>
              </a:ext>
            </a:extLst>
          </p:cNvPr>
          <p:cNvCxnSpPr>
            <a:stCxn id="6" idx="0"/>
            <a:endCxn id="9" idx="2"/>
          </p:cNvCxnSpPr>
          <p:nvPr/>
        </p:nvCxnSpPr>
        <p:spPr>
          <a:xfrm flipH="1" flipV="1">
            <a:off x="2678944" y="4392730"/>
            <a:ext cx="927875" cy="41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D9ADFB-970F-4BCE-B92C-8B126FF5C546}"/>
              </a:ext>
            </a:extLst>
          </p:cNvPr>
          <p:cNvCxnSpPr>
            <a:stCxn id="13" idx="0"/>
            <a:endCxn id="9" idx="2"/>
          </p:cNvCxnSpPr>
          <p:nvPr/>
        </p:nvCxnSpPr>
        <p:spPr>
          <a:xfrm flipV="1">
            <a:off x="1837035" y="4392730"/>
            <a:ext cx="841909" cy="4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BDCE1A-4531-4F52-B45D-A88763F4BE2B}"/>
              </a:ext>
            </a:extLst>
          </p:cNvPr>
          <p:cNvCxnSpPr>
            <a:stCxn id="6" idx="3"/>
            <a:endCxn id="14" idx="2"/>
          </p:cNvCxnSpPr>
          <p:nvPr/>
        </p:nvCxnSpPr>
        <p:spPr>
          <a:xfrm flipV="1">
            <a:off x="4455769" y="4420877"/>
            <a:ext cx="791280" cy="567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30B067-846E-401D-83CA-F931420CA9CF}"/>
              </a:ext>
            </a:extLst>
          </p:cNvPr>
          <p:cNvCxnSpPr>
            <a:stCxn id="14" idx="0"/>
            <a:endCxn id="7" idx="2"/>
          </p:cNvCxnSpPr>
          <p:nvPr/>
        </p:nvCxnSpPr>
        <p:spPr>
          <a:xfrm flipV="1">
            <a:off x="5247049" y="3682213"/>
            <a:ext cx="0"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E0457B-5AAC-4136-BEA5-2A011DD2D2FA}"/>
              </a:ext>
            </a:extLst>
          </p:cNvPr>
          <p:cNvCxnSpPr>
            <a:endCxn id="8" idx="2"/>
          </p:cNvCxnSpPr>
          <p:nvPr/>
        </p:nvCxnSpPr>
        <p:spPr>
          <a:xfrm flipV="1">
            <a:off x="5239523" y="2995607"/>
            <a:ext cx="1" cy="433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66DE04-6696-4ED6-97F4-68BCAE6DCE13}"/>
              </a:ext>
            </a:extLst>
          </p:cNvPr>
          <p:cNvCxnSpPr>
            <a:stCxn id="8" idx="3"/>
          </p:cNvCxnSpPr>
          <p:nvPr/>
        </p:nvCxnSpPr>
        <p:spPr>
          <a:xfrm>
            <a:off x="6080949" y="2810941"/>
            <a:ext cx="1315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miley Face 30">
            <a:extLst>
              <a:ext uri="{FF2B5EF4-FFF2-40B4-BE49-F238E27FC236}">
                <a16:creationId xmlns:a16="http://schemas.microsoft.com/office/drawing/2014/main" id="{15418629-BABE-479F-A115-D6F060119697}"/>
              </a:ext>
            </a:extLst>
          </p:cNvPr>
          <p:cNvSpPr/>
          <p:nvPr/>
        </p:nvSpPr>
        <p:spPr>
          <a:xfrm>
            <a:off x="7461820" y="2485811"/>
            <a:ext cx="603960" cy="60396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2" name="TextBox 31">
            <a:extLst>
              <a:ext uri="{FF2B5EF4-FFF2-40B4-BE49-F238E27FC236}">
                <a16:creationId xmlns:a16="http://schemas.microsoft.com/office/drawing/2014/main" id="{CDF8C7CC-9BBF-486C-894D-B7293707A288}"/>
              </a:ext>
            </a:extLst>
          </p:cNvPr>
          <p:cNvSpPr txBox="1"/>
          <p:nvPr/>
        </p:nvSpPr>
        <p:spPr>
          <a:xfrm>
            <a:off x="9209406" y="2485811"/>
            <a:ext cx="1697901" cy="369332"/>
          </a:xfrm>
          <a:prstGeom prst="rect">
            <a:avLst/>
          </a:prstGeom>
          <a:noFill/>
          <a:ln>
            <a:solidFill>
              <a:schemeClr val="tx1"/>
            </a:solidFill>
          </a:ln>
        </p:spPr>
        <p:txBody>
          <a:bodyPr wrap="square" rtlCol="0">
            <a:spAutoFit/>
          </a:bodyPr>
          <a:lstStyle/>
          <a:p>
            <a:pPr algn="ctr"/>
            <a:r>
              <a:rPr lang="en-US" dirty="0"/>
              <a:t>NumPy</a:t>
            </a:r>
            <a:endParaRPr lang="en-SG" dirty="0"/>
          </a:p>
        </p:txBody>
      </p:sp>
      <p:sp>
        <p:nvSpPr>
          <p:cNvPr id="33" name="TextBox 32">
            <a:extLst>
              <a:ext uri="{FF2B5EF4-FFF2-40B4-BE49-F238E27FC236}">
                <a16:creationId xmlns:a16="http://schemas.microsoft.com/office/drawing/2014/main" id="{1FBA143A-A761-4E19-ADF5-1C2F9BA921C6}"/>
              </a:ext>
            </a:extLst>
          </p:cNvPr>
          <p:cNvSpPr txBox="1"/>
          <p:nvPr/>
        </p:nvSpPr>
        <p:spPr>
          <a:xfrm>
            <a:off x="9209406" y="3175162"/>
            <a:ext cx="1697901" cy="369332"/>
          </a:xfrm>
          <a:prstGeom prst="rect">
            <a:avLst/>
          </a:prstGeom>
          <a:noFill/>
          <a:ln>
            <a:solidFill>
              <a:schemeClr val="tx1"/>
            </a:solidFill>
          </a:ln>
        </p:spPr>
        <p:txBody>
          <a:bodyPr wrap="square" rtlCol="0">
            <a:spAutoFit/>
          </a:bodyPr>
          <a:lstStyle/>
          <a:p>
            <a:pPr algn="ctr"/>
            <a:r>
              <a:rPr lang="en-US" dirty="0"/>
              <a:t>Pandas</a:t>
            </a:r>
            <a:endParaRPr lang="en-SG" dirty="0"/>
          </a:p>
        </p:txBody>
      </p:sp>
      <p:sp>
        <p:nvSpPr>
          <p:cNvPr id="34" name="TextBox 33">
            <a:extLst>
              <a:ext uri="{FF2B5EF4-FFF2-40B4-BE49-F238E27FC236}">
                <a16:creationId xmlns:a16="http://schemas.microsoft.com/office/drawing/2014/main" id="{9A7212D3-C390-45E3-A389-B1C51AA5870E}"/>
              </a:ext>
            </a:extLst>
          </p:cNvPr>
          <p:cNvSpPr txBox="1"/>
          <p:nvPr/>
        </p:nvSpPr>
        <p:spPr>
          <a:xfrm>
            <a:off x="9209406" y="3832708"/>
            <a:ext cx="1697901" cy="369332"/>
          </a:xfrm>
          <a:prstGeom prst="rect">
            <a:avLst/>
          </a:prstGeom>
          <a:noFill/>
          <a:ln>
            <a:solidFill>
              <a:schemeClr val="tx1"/>
            </a:solidFill>
          </a:ln>
        </p:spPr>
        <p:txBody>
          <a:bodyPr wrap="square" rtlCol="0">
            <a:spAutoFit/>
          </a:bodyPr>
          <a:lstStyle/>
          <a:p>
            <a:pPr algn="ctr"/>
            <a:r>
              <a:rPr lang="en-US" dirty="0"/>
              <a:t>SciPy</a:t>
            </a:r>
            <a:endParaRPr lang="en-SG" dirty="0"/>
          </a:p>
        </p:txBody>
      </p:sp>
      <p:sp>
        <p:nvSpPr>
          <p:cNvPr id="35" name="TextBox 34">
            <a:extLst>
              <a:ext uri="{FF2B5EF4-FFF2-40B4-BE49-F238E27FC236}">
                <a16:creationId xmlns:a16="http://schemas.microsoft.com/office/drawing/2014/main" id="{F10C0A28-E8B6-456F-828C-378491D96337}"/>
              </a:ext>
            </a:extLst>
          </p:cNvPr>
          <p:cNvSpPr txBox="1"/>
          <p:nvPr/>
        </p:nvSpPr>
        <p:spPr>
          <a:xfrm>
            <a:off x="9209405" y="4427611"/>
            <a:ext cx="1697901" cy="369332"/>
          </a:xfrm>
          <a:prstGeom prst="rect">
            <a:avLst/>
          </a:prstGeom>
          <a:noFill/>
          <a:ln>
            <a:solidFill>
              <a:schemeClr val="tx1"/>
            </a:solidFill>
          </a:ln>
        </p:spPr>
        <p:txBody>
          <a:bodyPr wrap="square" rtlCol="0">
            <a:spAutoFit/>
          </a:bodyPr>
          <a:lstStyle/>
          <a:p>
            <a:pPr algn="ctr"/>
            <a:r>
              <a:rPr lang="en-US" dirty="0"/>
              <a:t>Scikit-learn</a:t>
            </a:r>
            <a:endParaRPr lang="en-SG" dirty="0"/>
          </a:p>
        </p:txBody>
      </p:sp>
      <p:sp>
        <p:nvSpPr>
          <p:cNvPr id="36" name="TextBox 35">
            <a:extLst>
              <a:ext uri="{FF2B5EF4-FFF2-40B4-BE49-F238E27FC236}">
                <a16:creationId xmlns:a16="http://schemas.microsoft.com/office/drawing/2014/main" id="{7CD8D1C0-B94B-4C60-9BA0-17D3C983375B}"/>
              </a:ext>
            </a:extLst>
          </p:cNvPr>
          <p:cNvSpPr txBox="1"/>
          <p:nvPr/>
        </p:nvSpPr>
        <p:spPr>
          <a:xfrm>
            <a:off x="9209405" y="5085157"/>
            <a:ext cx="1697901" cy="369332"/>
          </a:xfrm>
          <a:prstGeom prst="rect">
            <a:avLst/>
          </a:prstGeom>
          <a:noFill/>
          <a:ln>
            <a:solidFill>
              <a:schemeClr val="tx1"/>
            </a:solidFill>
          </a:ln>
        </p:spPr>
        <p:txBody>
          <a:bodyPr wrap="square" rtlCol="0">
            <a:spAutoFit/>
          </a:bodyPr>
          <a:lstStyle/>
          <a:p>
            <a:pPr algn="ctr"/>
            <a:r>
              <a:rPr lang="en-US" dirty="0"/>
              <a:t>……</a:t>
            </a:r>
            <a:endParaRPr lang="en-SG" dirty="0"/>
          </a:p>
        </p:txBody>
      </p:sp>
      <p:sp>
        <p:nvSpPr>
          <p:cNvPr id="37" name="TextBox 36">
            <a:extLst>
              <a:ext uri="{FF2B5EF4-FFF2-40B4-BE49-F238E27FC236}">
                <a16:creationId xmlns:a16="http://schemas.microsoft.com/office/drawing/2014/main" id="{990AB8B7-AC5B-4D50-83CF-648C4ACE1AE6}"/>
              </a:ext>
            </a:extLst>
          </p:cNvPr>
          <p:cNvSpPr txBox="1"/>
          <p:nvPr/>
        </p:nvSpPr>
        <p:spPr>
          <a:xfrm>
            <a:off x="5416817" y="5552658"/>
            <a:ext cx="2045003" cy="369332"/>
          </a:xfrm>
          <a:prstGeom prst="rect">
            <a:avLst/>
          </a:prstGeom>
          <a:noFill/>
          <a:ln w="57150">
            <a:solidFill>
              <a:srgbClr val="FF0000"/>
            </a:solidFill>
            <a:prstDash val="solid"/>
          </a:ln>
        </p:spPr>
        <p:txBody>
          <a:bodyPr wrap="square" rtlCol="0">
            <a:spAutoFit/>
          </a:bodyPr>
          <a:lstStyle/>
          <a:p>
            <a:pPr algn="ctr"/>
            <a:r>
              <a:rPr lang="en-US" dirty="0"/>
              <a:t>Python</a:t>
            </a:r>
            <a:endParaRPr lang="en-SG" dirty="0"/>
          </a:p>
        </p:txBody>
      </p:sp>
      <p:cxnSp>
        <p:nvCxnSpPr>
          <p:cNvPr id="39" name="Straight Arrow Connector 38">
            <a:extLst>
              <a:ext uri="{FF2B5EF4-FFF2-40B4-BE49-F238E27FC236}">
                <a16:creationId xmlns:a16="http://schemas.microsoft.com/office/drawing/2014/main" id="{8618AC1A-A617-4B00-B2AF-89F9ED52C9B1}"/>
              </a:ext>
            </a:extLst>
          </p:cNvPr>
          <p:cNvCxnSpPr>
            <a:cxnSpLocks/>
            <a:stCxn id="37" idx="0"/>
          </p:cNvCxnSpPr>
          <p:nvPr/>
        </p:nvCxnSpPr>
        <p:spPr>
          <a:xfrm flipH="1" flipV="1">
            <a:off x="5509549" y="4790209"/>
            <a:ext cx="929770" cy="76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5D88D0-F1D4-43D7-9377-3D3246EAC12C}"/>
              </a:ext>
            </a:extLst>
          </p:cNvPr>
          <p:cNvCxnSpPr>
            <a:stCxn id="37" idx="0"/>
            <a:endCxn id="31" idx="4"/>
          </p:cNvCxnSpPr>
          <p:nvPr/>
        </p:nvCxnSpPr>
        <p:spPr>
          <a:xfrm flipV="1">
            <a:off x="6439319" y="3089771"/>
            <a:ext cx="1324481" cy="2462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BB43107-6DC0-4286-B812-19006AAAAEA0}"/>
              </a:ext>
            </a:extLst>
          </p:cNvPr>
          <p:cNvCxnSpPr>
            <a:cxnSpLocks/>
            <a:stCxn id="37" idx="0"/>
          </p:cNvCxnSpPr>
          <p:nvPr/>
        </p:nvCxnSpPr>
        <p:spPr>
          <a:xfrm flipV="1">
            <a:off x="6439319" y="5085157"/>
            <a:ext cx="1477765" cy="46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568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3" y="1120676"/>
            <a:ext cx="7109008" cy="4955203"/>
          </a:xfrm>
          <a:prstGeom prst="rect">
            <a:avLst/>
          </a:prstGeom>
          <a:noFill/>
        </p:spPr>
        <p:txBody>
          <a:bodyPr wrap="square" rtlCol="0">
            <a:spAutoFit/>
          </a:bodyPr>
          <a:lstStyle/>
          <a:p>
            <a:r>
              <a:rPr lang="en-SG" sz="3200" u="sng" dirty="0" err="1">
                <a:latin typeface="Bahnschrift SemiLight SemiConde" panose="020B0502040204020203" pitchFamily="34" charset="0"/>
              </a:rPr>
              <a:t>PyQt</a:t>
            </a:r>
            <a:r>
              <a:rPr lang="en-SG" sz="3200" u="sng" dirty="0">
                <a:latin typeface="Bahnschrift SemiLight SemiConde" panose="020B0502040204020203" pitchFamily="34" charset="0"/>
              </a:rPr>
              <a:t> Example</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Example in QGIS</a:t>
            </a:r>
          </a:p>
          <a:p>
            <a:pPr marL="1257300" lvl="2" indent="-342900">
              <a:buFont typeface="Arial" panose="020B0604020202020204" pitchFamily="34" charset="0"/>
              <a:buChar char="•"/>
            </a:pPr>
            <a:r>
              <a:rPr lang="en-US" sz="2800" dirty="0">
                <a:latin typeface="Bahnschrift SemiLight SemiConde" panose="020B0502040204020203" pitchFamily="34" charset="0"/>
              </a:rPr>
              <a:t>mb = </a:t>
            </a:r>
            <a:r>
              <a:rPr lang="en-US" sz="2800" dirty="0" err="1">
                <a:latin typeface="Bahnschrift SemiLight SemiConde" panose="020B0502040204020203" pitchFamily="34" charset="0"/>
              </a:rPr>
              <a:t>QMessageBox</a:t>
            </a:r>
            <a:r>
              <a:rPr lang="en-US" sz="2800" dirty="0">
                <a:latin typeface="Bahnschrift SemiLight SemiConde" panose="020B0502040204020203" pitchFamily="34" charset="0"/>
              </a:rPr>
              <a:t>()</a:t>
            </a:r>
          </a:p>
          <a:p>
            <a:pPr marL="800100" lvl="1" indent="-342900">
              <a:buFont typeface="Arial" panose="020B0604020202020204" pitchFamily="34" charset="0"/>
              <a:buChar char="•"/>
            </a:pPr>
            <a:r>
              <a:rPr lang="en-US" sz="2800" dirty="0">
                <a:latin typeface="Bahnschrift SemiLight SemiConde" panose="020B0502040204020203" pitchFamily="34" charset="0"/>
              </a:rPr>
              <a:t>Tell class of an Object: </a:t>
            </a:r>
          </a:p>
          <a:p>
            <a:pPr marL="1257300" lvl="2" indent="-342900">
              <a:buFont typeface="Arial" panose="020B0604020202020204" pitchFamily="34" charset="0"/>
              <a:buChar char="•"/>
            </a:pPr>
            <a:r>
              <a:rPr lang="en-US" sz="2800" dirty="0">
                <a:latin typeface="Bahnschrift SemiLight SemiConde" panose="020B0502040204020203" pitchFamily="34" charset="0"/>
              </a:rPr>
              <a:t>type(mb)</a:t>
            </a:r>
          </a:p>
          <a:p>
            <a:pPr marL="800100" lvl="1" indent="-342900">
              <a:buFont typeface="Arial" panose="020B0604020202020204" pitchFamily="34" charset="0"/>
              <a:buChar char="•"/>
            </a:pPr>
            <a:r>
              <a:rPr lang="en-US" sz="2800" dirty="0">
                <a:latin typeface="Bahnschrift SemiLight SemiConde" panose="020B0502040204020203" pitchFamily="34" charset="0"/>
              </a:rPr>
              <a:t>The attributes and methods of any object</a:t>
            </a:r>
          </a:p>
          <a:p>
            <a:pPr marL="1257300" lvl="2" indent="-342900">
              <a:buFont typeface="Arial" panose="020B0604020202020204" pitchFamily="34" charset="0"/>
              <a:buChar char="•"/>
            </a:pPr>
            <a:r>
              <a:rPr lang="en-US" sz="2800" dirty="0" err="1">
                <a:latin typeface="Bahnschrift SemiLight SemiConde" panose="020B0502040204020203" pitchFamily="34" charset="0"/>
              </a:rPr>
              <a:t>dir</a:t>
            </a:r>
            <a:r>
              <a:rPr lang="en-US" sz="2800" dirty="0">
                <a:latin typeface="Bahnschrift SemiLight SemiConde" panose="020B0502040204020203" pitchFamily="34" charset="0"/>
              </a:rPr>
              <a:t>(mb)</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8869679" y="2255520"/>
            <a:ext cx="1697900" cy="369332"/>
          </a:xfrm>
          <a:prstGeom prst="rect">
            <a:avLst/>
          </a:prstGeom>
          <a:noFill/>
          <a:ln>
            <a:solidFill>
              <a:schemeClr val="tx1"/>
            </a:solidFill>
          </a:ln>
        </p:spPr>
        <p:txBody>
          <a:bodyPr wrap="square" rtlCol="0">
            <a:spAutoFit/>
          </a:bodyPr>
          <a:lstStyle/>
          <a:p>
            <a:pPr algn="ctr"/>
            <a:r>
              <a:rPr lang="en-US" dirty="0"/>
              <a:t>QObject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8869678" y="2966720"/>
            <a:ext cx="1697901" cy="369332"/>
          </a:xfrm>
          <a:prstGeom prst="rect">
            <a:avLst/>
          </a:prstGeom>
          <a:noFill/>
          <a:ln>
            <a:solidFill>
              <a:schemeClr val="tx1"/>
            </a:solidFill>
          </a:ln>
        </p:spPr>
        <p:txBody>
          <a:bodyPr wrap="square" rtlCol="0">
            <a:spAutoFit/>
          </a:bodyPr>
          <a:lstStyle/>
          <a:p>
            <a:pPr algn="ctr"/>
            <a:r>
              <a:rPr lang="en-US" dirty="0"/>
              <a:t>QWidget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8884729" y="3694669"/>
            <a:ext cx="1682851" cy="369332"/>
          </a:xfrm>
          <a:prstGeom prst="rect">
            <a:avLst/>
          </a:prstGeom>
          <a:noFill/>
          <a:ln>
            <a:solidFill>
              <a:schemeClr val="tx1"/>
            </a:solidFill>
          </a:ln>
        </p:spPr>
        <p:txBody>
          <a:bodyPr wrap="square" rtlCol="0">
            <a:spAutoFit/>
          </a:bodyPr>
          <a:lstStyle/>
          <a:p>
            <a:pPr algn="ctr"/>
            <a:r>
              <a:rPr lang="en-US" dirty="0"/>
              <a:t>QDialog</a:t>
            </a:r>
            <a:endParaRPr lang="en-SG" dirty="0"/>
          </a:p>
        </p:txBody>
      </p:sp>
      <p:sp>
        <p:nvSpPr>
          <p:cNvPr id="16" name="TextBox 15">
            <a:extLst>
              <a:ext uri="{FF2B5EF4-FFF2-40B4-BE49-F238E27FC236}">
                <a16:creationId xmlns:a16="http://schemas.microsoft.com/office/drawing/2014/main" id="{4136E09D-8FF8-4385-BE20-C704E9626DC2}"/>
              </a:ext>
            </a:extLst>
          </p:cNvPr>
          <p:cNvSpPr txBox="1"/>
          <p:nvPr/>
        </p:nvSpPr>
        <p:spPr>
          <a:xfrm>
            <a:off x="8869679" y="4422618"/>
            <a:ext cx="1697901" cy="369332"/>
          </a:xfrm>
          <a:prstGeom prst="rect">
            <a:avLst/>
          </a:prstGeom>
          <a:noFill/>
          <a:ln>
            <a:solidFill>
              <a:schemeClr val="tx1"/>
            </a:solidFill>
          </a:ln>
        </p:spPr>
        <p:txBody>
          <a:bodyPr wrap="none" rtlCol="0">
            <a:spAutoFit/>
          </a:bodyPr>
          <a:lstStyle/>
          <a:p>
            <a:pPr algn="ctr"/>
            <a:r>
              <a:rPr lang="en-US" dirty="0"/>
              <a:t>QMessageBox</a:t>
            </a:r>
            <a:endParaRPr lang="en-SG" dirty="0"/>
          </a:p>
        </p:txBody>
      </p:sp>
      <p:cxnSp>
        <p:nvCxnSpPr>
          <p:cNvPr id="18" name="Straight Arrow Connector 17">
            <a:extLst>
              <a:ext uri="{FF2B5EF4-FFF2-40B4-BE49-F238E27FC236}">
                <a16:creationId xmlns:a16="http://schemas.microsoft.com/office/drawing/2014/main" id="{E5F45489-EA79-4E25-9FE7-8C757C5C8FE0}"/>
              </a:ext>
            </a:extLst>
          </p:cNvPr>
          <p:cNvCxnSpPr>
            <a:stCxn id="14" idx="0"/>
            <a:endCxn id="13" idx="2"/>
          </p:cNvCxnSpPr>
          <p:nvPr/>
        </p:nvCxnSpPr>
        <p:spPr>
          <a:xfrm flipV="1">
            <a:off x="9718629" y="2624852"/>
            <a:ext cx="0" cy="34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230F75-B3B2-4A63-8114-C75A4ABB4E52}"/>
              </a:ext>
            </a:extLst>
          </p:cNvPr>
          <p:cNvCxnSpPr>
            <a:stCxn id="15" idx="0"/>
            <a:endCxn id="14" idx="2"/>
          </p:cNvCxnSpPr>
          <p:nvPr/>
        </p:nvCxnSpPr>
        <p:spPr>
          <a:xfrm flipH="1" flipV="1">
            <a:off x="9718629" y="3336052"/>
            <a:ext cx="7526" cy="35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7BC5F0-4A24-4637-87F1-88CD04C2D806}"/>
              </a:ext>
            </a:extLst>
          </p:cNvPr>
          <p:cNvCxnSpPr>
            <a:stCxn id="16" idx="0"/>
            <a:endCxn id="15" idx="2"/>
          </p:cNvCxnSpPr>
          <p:nvPr/>
        </p:nvCxnSpPr>
        <p:spPr>
          <a:xfrm flipV="1">
            <a:off x="9718630" y="4064001"/>
            <a:ext cx="7525" cy="35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844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968192" y="979469"/>
            <a:ext cx="7789727" cy="1446550"/>
          </a:xfrm>
          <a:prstGeom prst="rect">
            <a:avLst/>
          </a:prstGeom>
          <a:noFill/>
        </p:spPr>
        <p:txBody>
          <a:bodyPr wrap="square" rtlCol="0">
            <a:spAutoFit/>
          </a:bodyPr>
          <a:lstStyle/>
          <a:p>
            <a:r>
              <a:rPr lang="en-SG" sz="3200" u="sng" dirty="0">
                <a:latin typeface="Bahnschrift SemiLight SemiConde" panose="020B0502040204020203" pitchFamily="34" charset="0"/>
              </a:rPr>
              <a:t>Qt Object Model</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2095091" y="2941799"/>
            <a:ext cx="2651761" cy="369332"/>
          </a:xfrm>
          <a:prstGeom prst="rect">
            <a:avLst/>
          </a:prstGeom>
          <a:noFill/>
          <a:ln>
            <a:solidFill>
              <a:schemeClr val="tx1"/>
            </a:solidFill>
          </a:ln>
        </p:spPr>
        <p:txBody>
          <a:bodyPr wrap="square" rtlCol="0">
            <a:spAutoFit/>
          </a:bodyPr>
          <a:lstStyle/>
          <a:p>
            <a:pPr algn="ctr"/>
            <a:r>
              <a:rPr lang="en-US" dirty="0"/>
              <a:t>signals and slots</a:t>
            </a:r>
            <a:endParaRPr lang="en-SG" dirty="0"/>
          </a:p>
        </p:txBody>
      </p:sp>
      <p:pic>
        <p:nvPicPr>
          <p:cNvPr id="1026" name="Picture 2">
            <a:extLst>
              <a:ext uri="{FF2B5EF4-FFF2-40B4-BE49-F238E27FC236}">
                <a16:creationId xmlns:a16="http://schemas.microsoft.com/office/drawing/2014/main" id="{0EE498B9-0848-4CC0-B971-AEE447AEF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0" y="1106506"/>
            <a:ext cx="4914900" cy="47720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B79D72C-86C2-4E24-AD43-B5F87FEC020E}"/>
              </a:ext>
            </a:extLst>
          </p:cNvPr>
          <p:cNvSpPr txBox="1"/>
          <p:nvPr/>
        </p:nvSpPr>
        <p:spPr>
          <a:xfrm>
            <a:off x="958850" y="2324283"/>
            <a:ext cx="4914900" cy="369332"/>
          </a:xfrm>
          <a:prstGeom prst="rect">
            <a:avLst/>
          </a:prstGeom>
          <a:noFill/>
        </p:spPr>
        <p:txBody>
          <a:bodyPr wrap="square">
            <a:spAutoFit/>
          </a:bodyPr>
          <a:lstStyle/>
          <a:p>
            <a:r>
              <a:rPr lang="en-SG" b="0" i="0" dirty="0">
                <a:solidFill>
                  <a:srgbClr val="24292E"/>
                </a:solidFill>
                <a:effectLst/>
                <a:latin typeface="Nunito Sans" panose="020B0604020202020204" pitchFamily="2" charset="0"/>
              </a:rPr>
              <a:t>The most crucial concept in GUI programming</a:t>
            </a:r>
            <a:endParaRPr lang="en-SG" dirty="0"/>
          </a:p>
        </p:txBody>
      </p:sp>
      <p:sp>
        <p:nvSpPr>
          <p:cNvPr id="7" name="Rectangle 5">
            <a:extLst>
              <a:ext uri="{FF2B5EF4-FFF2-40B4-BE49-F238E27FC236}">
                <a16:creationId xmlns:a16="http://schemas.microsoft.com/office/drawing/2014/main" id="{8E33EE06-691C-4C7B-93CC-FCF58EF9ADDD}"/>
              </a:ext>
            </a:extLst>
          </p:cNvPr>
          <p:cNvSpPr>
            <a:spLocks noChangeArrowheads="1"/>
          </p:cNvSpPr>
          <p:nvPr/>
        </p:nvSpPr>
        <p:spPr bwMode="auto">
          <a:xfrm>
            <a:off x="1188006" y="3911392"/>
            <a:ext cx="4122295" cy="1661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4292E"/>
                </a:solidFill>
                <a:latin typeface="Nunito Sans" panose="020B0604020202020204" pitchFamily="2" charset="0"/>
              </a:rPr>
              <a:t>A </a:t>
            </a:r>
            <a:r>
              <a:rPr lang="en-US" altLang="en-US" dirty="0">
                <a:solidFill>
                  <a:srgbClr val="FF0000"/>
                </a:solidFill>
                <a:latin typeface="Nunito Sans" panose="020B0604020202020204" pitchFamily="2" charset="0"/>
              </a:rPr>
              <a:t>signal</a:t>
            </a:r>
            <a:r>
              <a:rPr lang="en-US" altLang="en-US" dirty="0">
                <a:solidFill>
                  <a:srgbClr val="24292E"/>
                </a:solidFill>
                <a:latin typeface="Nunito Sans" panose="020B0604020202020204" pitchFamily="2" charset="0"/>
              </a:rPr>
              <a:t> is a trigger which can be emitted. The signal can be connected to a </a:t>
            </a:r>
            <a:r>
              <a:rPr lang="en-US" altLang="en-US" dirty="0">
                <a:solidFill>
                  <a:srgbClr val="0000FF"/>
                </a:solidFill>
                <a:latin typeface="Nunito Sans" panose="020B0604020202020204" pitchFamily="2" charset="0"/>
              </a:rPr>
              <a:t>slot</a:t>
            </a:r>
            <a:r>
              <a:rPr lang="en-US" altLang="en-US" dirty="0">
                <a:solidFill>
                  <a:srgbClr val="24292E"/>
                </a:solidFill>
                <a:latin typeface="Nunito Sans" panose="020B0604020202020204" pitchFamily="2" charset="0"/>
              </a:rPr>
              <a:t>, which needs to be Python callable (a method or a class, anything implementing the __call__ magic).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4292E"/>
              </a:solidFill>
              <a:latin typeface="Nunito Sans" panose="020B0604020202020204" pitchFamily="2" charset="0"/>
            </a:endParaRPr>
          </a:p>
        </p:txBody>
      </p:sp>
    </p:spTree>
    <p:extLst>
      <p:ext uri="{BB962C8B-B14F-4D97-AF65-F5344CB8AC3E}">
        <p14:creationId xmlns:p14="http://schemas.microsoft.com/office/powerpoint/2010/main" val="3138254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F141EE-8EF8-3C4B-BD38-130423E11B74}"/>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Building a Python Plugin</a:t>
            </a:r>
          </a:p>
        </p:txBody>
      </p:sp>
      <p:sp>
        <p:nvSpPr>
          <p:cNvPr id="3" name="Rectangle 2">
            <a:extLst>
              <a:ext uri="{FF2B5EF4-FFF2-40B4-BE49-F238E27FC236}">
                <a16:creationId xmlns:a16="http://schemas.microsoft.com/office/drawing/2014/main" id="{44FEA37D-B023-2742-9FB6-1E9150641BF0}"/>
              </a:ext>
            </a:extLst>
          </p:cNvPr>
          <p:cNvSpPr/>
          <p:nvPr/>
        </p:nvSpPr>
        <p:spPr>
          <a:xfrm>
            <a:off x="1689337" y="2690336"/>
            <a:ext cx="7615084" cy="369332"/>
          </a:xfrm>
          <a:prstGeom prst="rect">
            <a:avLst/>
          </a:prstGeom>
        </p:spPr>
        <p:txBody>
          <a:bodyPr wrap="square">
            <a:spAutoFit/>
          </a:bodyPr>
          <a:lstStyle/>
          <a:p>
            <a:endParaRPr lang="en-SG" b="1" dirty="0"/>
          </a:p>
        </p:txBody>
      </p:sp>
      <p:pic>
        <p:nvPicPr>
          <p:cNvPr id="4" name="Picture 3">
            <a:extLst>
              <a:ext uri="{FF2B5EF4-FFF2-40B4-BE49-F238E27FC236}">
                <a16:creationId xmlns:a16="http://schemas.microsoft.com/office/drawing/2014/main" id="{D5701070-E900-334C-A1BA-577B38A67182}"/>
              </a:ext>
            </a:extLst>
          </p:cNvPr>
          <p:cNvPicPr>
            <a:picLocks noChangeAspect="1"/>
          </p:cNvPicPr>
          <p:nvPr/>
        </p:nvPicPr>
        <p:blipFill>
          <a:blip r:embed="rId3"/>
          <a:stretch>
            <a:fillRect/>
          </a:stretch>
        </p:blipFill>
        <p:spPr>
          <a:xfrm>
            <a:off x="5660062" y="1705451"/>
            <a:ext cx="4091593" cy="4542503"/>
          </a:xfrm>
          <a:prstGeom prst="rect">
            <a:avLst/>
          </a:prstGeom>
        </p:spPr>
      </p:pic>
      <p:sp>
        <p:nvSpPr>
          <p:cNvPr id="5" name="Rectangle 4">
            <a:extLst>
              <a:ext uri="{FF2B5EF4-FFF2-40B4-BE49-F238E27FC236}">
                <a16:creationId xmlns:a16="http://schemas.microsoft.com/office/drawing/2014/main" id="{96A638BC-5FB4-6341-8242-BB10215A4736}"/>
              </a:ext>
            </a:extLst>
          </p:cNvPr>
          <p:cNvSpPr/>
          <p:nvPr/>
        </p:nvSpPr>
        <p:spPr>
          <a:xfrm>
            <a:off x="1651739" y="2690336"/>
            <a:ext cx="3970725" cy="1754326"/>
          </a:xfrm>
          <a:prstGeom prst="rect">
            <a:avLst/>
          </a:prstGeom>
        </p:spPr>
        <p:txBody>
          <a:bodyPr wrap="square">
            <a:spAutoFit/>
          </a:bodyPr>
          <a:lstStyle/>
          <a:p>
            <a:pPr lvl="0" defTabSz="914400">
              <a:defRPr/>
            </a:pPr>
            <a:r>
              <a:rPr lang="en-SG" dirty="0"/>
              <a:t>Plugins are a great way to extend the functionality of QGIS. </a:t>
            </a:r>
          </a:p>
          <a:p>
            <a:pPr lvl="0" defTabSz="914400">
              <a:defRPr/>
            </a:pPr>
            <a:endParaRPr lang="en-SG" dirty="0"/>
          </a:p>
          <a:p>
            <a:pPr lvl="0" defTabSz="914400">
              <a:defRPr/>
            </a:pPr>
            <a:r>
              <a:rPr lang="en-SG" dirty="0"/>
              <a:t>You can write plugins using Python that can range from adding a simple button to sophisticated toolkits. </a:t>
            </a:r>
            <a:endParaRPr lang="en-SG" b="1" dirty="0"/>
          </a:p>
        </p:txBody>
      </p:sp>
    </p:spTree>
    <p:extLst>
      <p:ext uri="{BB962C8B-B14F-4D97-AF65-F5344CB8AC3E}">
        <p14:creationId xmlns:p14="http://schemas.microsoft.com/office/powerpoint/2010/main" val="41815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07976"/>
            <a:ext cx="10143570" cy="4893647"/>
          </a:xfrm>
          <a:prstGeom prst="rect">
            <a:avLst/>
          </a:prstGeom>
          <a:noFill/>
        </p:spPr>
        <p:txBody>
          <a:bodyPr wrap="square" rtlCol="0">
            <a:spAutoFit/>
          </a:bodyPr>
          <a:lstStyle/>
          <a:p>
            <a:r>
              <a:rPr lang="en-SG" sz="3200" u="sng" dirty="0">
                <a:latin typeface="Bahnschrift SemiLight SemiConde" panose="020B0502040204020203" pitchFamily="34" charset="0"/>
              </a:rPr>
              <a:t>References</a:t>
            </a:r>
          </a:p>
          <a:p>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3"/>
              </a:rPr>
              <a:t>PyQGIS Developer Cookbook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4"/>
              </a:rPr>
              <a:t>Python Cheat Sheet</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5"/>
              </a:rPr>
              <a:t>PySAL</a:t>
            </a:r>
            <a:r>
              <a:rPr lang="fr-FR" sz="2800" dirty="0">
                <a:latin typeface="Bahnschrift SemiLight SemiConde" panose="020B0502040204020203" pitchFamily="34" charset="0"/>
              </a:rPr>
              <a:t> </a:t>
            </a:r>
            <a:r>
              <a:rPr lang="en-SG" dirty="0"/>
              <a:t>open source library of spatial analysis</a:t>
            </a:r>
          </a:p>
          <a:p>
            <a:pPr marL="800100" lvl="1" indent="-342900">
              <a:buFont typeface="Arial" panose="020B0604020202020204" pitchFamily="34" charset="0"/>
              <a:buChar char="•"/>
            </a:pPr>
            <a:r>
              <a:rPr lang="en-SG" sz="2800" dirty="0">
                <a:latin typeface="Bahnschrift SemiLight SemiConde" panose="020B0502040204020203" pitchFamily="34" charset="0"/>
                <a:hlinkClick r:id="rId6"/>
              </a:rPr>
              <a:t>Spreg</a:t>
            </a:r>
            <a:r>
              <a:rPr lang="en-SG" dirty="0"/>
              <a:t>  spatial regression models</a:t>
            </a:r>
            <a:endParaRPr lang="fr-FR" dirty="0"/>
          </a:p>
          <a:p>
            <a:pPr marL="800100" lvl="1" indent="-342900">
              <a:buFont typeface="Arial" panose="020B0604020202020204" pitchFamily="34" charset="0"/>
              <a:buChar char="•"/>
            </a:pPr>
            <a:r>
              <a:rPr lang="fr-FR" sz="2800" dirty="0">
                <a:latin typeface="Bahnschrift SemiLight SemiConde" panose="020B0502040204020203" pitchFamily="34" charset="0"/>
                <a:hlinkClick r:id="rId7"/>
              </a:rPr>
              <a:t>Statistical Analysis Handbook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en-SG" sz="2800" dirty="0">
                <a:latin typeface="Bahnschrift SemiLight SemiConde" panose="020B0502040204020203" pitchFamily="34" charset="0"/>
                <a:hlinkClick r:id="rId8"/>
              </a:rPr>
              <a:t>Geographic Data Science with PySAL and the </a:t>
            </a:r>
            <a:r>
              <a:rPr lang="en-SG" sz="2800" dirty="0" err="1">
                <a:latin typeface="Bahnschrift SemiLight SemiConde" panose="020B0502040204020203" pitchFamily="34" charset="0"/>
                <a:hlinkClick r:id="rId8"/>
              </a:rPr>
              <a:t>PyData</a:t>
            </a:r>
            <a:r>
              <a:rPr lang="en-SG" sz="2800" dirty="0">
                <a:latin typeface="Bahnschrift SemiLight SemiConde" panose="020B0502040204020203" pitchFamily="34" charset="0"/>
                <a:hlinkClick r:id="rId8"/>
              </a:rPr>
              <a:t> Stack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endParaRPr lang="en-SG" sz="2800" dirty="0">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550195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0F84B912-C6F8-7145-AFB5-1E44C804F3A7}"/>
              </a:ext>
            </a:extLst>
          </p:cNvPr>
          <p:cNvSpPr/>
          <p:nvPr/>
        </p:nvSpPr>
        <p:spPr>
          <a:xfrm>
            <a:off x="3541632" y="176463"/>
            <a:ext cx="1912684" cy="208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6" name="Picture 5">
            <a:extLst>
              <a:ext uri="{FF2B5EF4-FFF2-40B4-BE49-F238E27FC236}">
                <a16:creationId xmlns:a16="http://schemas.microsoft.com/office/drawing/2014/main" id="{B1607A5A-5693-EF47-8EAF-1C9474986EE0}"/>
              </a:ext>
            </a:extLst>
          </p:cNvPr>
          <p:cNvPicPr>
            <a:picLocks noChangeAspect="1"/>
          </p:cNvPicPr>
          <p:nvPr/>
        </p:nvPicPr>
        <p:blipFill>
          <a:blip r:embed="rId3"/>
          <a:stretch>
            <a:fillRect/>
          </a:stretch>
        </p:blipFill>
        <p:spPr>
          <a:xfrm>
            <a:off x="1567336" y="1014616"/>
            <a:ext cx="8505785" cy="5213779"/>
          </a:xfrm>
          <a:prstGeom prst="rect">
            <a:avLst/>
          </a:prstGeom>
        </p:spPr>
      </p:pic>
      <p:sp>
        <p:nvSpPr>
          <p:cNvPr id="5" name="Rectangle 4">
            <a:extLst>
              <a:ext uri="{FF2B5EF4-FFF2-40B4-BE49-F238E27FC236}">
                <a16:creationId xmlns:a16="http://schemas.microsoft.com/office/drawing/2014/main" id="{BDEBB48D-2385-5E41-AE79-11B2122E3CA7}"/>
              </a:ext>
            </a:extLst>
          </p:cNvPr>
          <p:cNvSpPr/>
          <p:nvPr/>
        </p:nvSpPr>
        <p:spPr>
          <a:xfrm>
            <a:off x="2118879" y="2837592"/>
            <a:ext cx="1117807" cy="268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19EEE386-390B-4344-AB3C-D988AB47341F}"/>
              </a:ext>
            </a:extLst>
          </p:cNvPr>
          <p:cNvSpPr/>
          <p:nvPr/>
        </p:nvSpPr>
        <p:spPr>
          <a:xfrm>
            <a:off x="3382737" y="2525486"/>
            <a:ext cx="2176233" cy="174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FBAB5490-27B4-F14A-A72E-03D10BEC87BA}"/>
              </a:ext>
            </a:extLst>
          </p:cNvPr>
          <p:cNvSpPr/>
          <p:nvPr/>
        </p:nvSpPr>
        <p:spPr>
          <a:xfrm>
            <a:off x="3382737" y="1619968"/>
            <a:ext cx="2071580" cy="520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86442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pic>
        <p:nvPicPr>
          <p:cNvPr id="2" name="Picture 1">
            <a:extLst>
              <a:ext uri="{FF2B5EF4-FFF2-40B4-BE49-F238E27FC236}">
                <a16:creationId xmlns:a16="http://schemas.microsoft.com/office/drawing/2014/main" id="{BE8BC2D6-B6A4-1044-9B7C-7113CCDD89A7}"/>
              </a:ext>
            </a:extLst>
          </p:cNvPr>
          <p:cNvPicPr>
            <a:picLocks noChangeAspect="1"/>
          </p:cNvPicPr>
          <p:nvPr/>
        </p:nvPicPr>
        <p:blipFill>
          <a:blip r:embed="rId3"/>
          <a:stretch>
            <a:fillRect/>
          </a:stretch>
        </p:blipFill>
        <p:spPr>
          <a:xfrm>
            <a:off x="2218418" y="1411706"/>
            <a:ext cx="7487056" cy="4589330"/>
          </a:xfrm>
          <a:prstGeom prst="rect">
            <a:avLst/>
          </a:prstGeom>
        </p:spPr>
      </p:pic>
      <p:sp>
        <p:nvSpPr>
          <p:cNvPr id="4" name="Rectangle 3">
            <a:extLst>
              <a:ext uri="{FF2B5EF4-FFF2-40B4-BE49-F238E27FC236}">
                <a16:creationId xmlns:a16="http://schemas.microsoft.com/office/drawing/2014/main" id="{0F84B912-C6F8-7145-AFB5-1E44C804F3A7}"/>
              </a:ext>
            </a:extLst>
          </p:cNvPr>
          <p:cNvSpPr/>
          <p:nvPr/>
        </p:nvSpPr>
        <p:spPr>
          <a:xfrm>
            <a:off x="2695326" y="1902516"/>
            <a:ext cx="1009647" cy="227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ectangle 4">
            <a:extLst>
              <a:ext uri="{FF2B5EF4-FFF2-40B4-BE49-F238E27FC236}">
                <a16:creationId xmlns:a16="http://schemas.microsoft.com/office/drawing/2014/main" id="{BDEBB48D-2385-5E41-AE79-11B2122E3CA7}"/>
              </a:ext>
            </a:extLst>
          </p:cNvPr>
          <p:cNvSpPr/>
          <p:nvPr/>
        </p:nvSpPr>
        <p:spPr>
          <a:xfrm>
            <a:off x="3854453" y="1902517"/>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6555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pic>
        <p:nvPicPr>
          <p:cNvPr id="6" name="Picture 5">
            <a:extLst>
              <a:ext uri="{FF2B5EF4-FFF2-40B4-BE49-F238E27FC236}">
                <a16:creationId xmlns:a16="http://schemas.microsoft.com/office/drawing/2014/main" id="{B24CCF27-61C4-6F42-A936-E2715972C395}"/>
              </a:ext>
            </a:extLst>
          </p:cNvPr>
          <p:cNvPicPr>
            <a:picLocks noChangeAspect="1"/>
          </p:cNvPicPr>
          <p:nvPr/>
        </p:nvPicPr>
        <p:blipFill>
          <a:blip r:embed="rId3"/>
          <a:stretch>
            <a:fillRect/>
          </a:stretch>
        </p:blipFill>
        <p:spPr>
          <a:xfrm>
            <a:off x="1798689" y="1307805"/>
            <a:ext cx="9019924" cy="5528930"/>
          </a:xfrm>
          <a:prstGeom prst="rect">
            <a:avLst/>
          </a:prstGeom>
        </p:spPr>
      </p:pic>
      <p:sp>
        <p:nvSpPr>
          <p:cNvPr id="5" name="Rectangle 4">
            <a:extLst>
              <a:ext uri="{FF2B5EF4-FFF2-40B4-BE49-F238E27FC236}">
                <a16:creationId xmlns:a16="http://schemas.microsoft.com/office/drawing/2014/main" id="{BDEBB48D-2385-5E41-AE79-11B2122E3CA7}"/>
              </a:ext>
            </a:extLst>
          </p:cNvPr>
          <p:cNvSpPr/>
          <p:nvPr/>
        </p:nvSpPr>
        <p:spPr>
          <a:xfrm>
            <a:off x="3854453" y="1917031"/>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44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2E0FD-0DEF-1B45-8E54-CC9603C02698}"/>
              </a:ext>
            </a:extLst>
          </p:cNvPr>
          <p:cNvPicPr>
            <a:picLocks noChangeAspect="1"/>
          </p:cNvPicPr>
          <p:nvPr/>
        </p:nvPicPr>
        <p:blipFill>
          <a:blip r:embed="rId2"/>
          <a:stretch>
            <a:fillRect/>
          </a:stretch>
        </p:blipFill>
        <p:spPr>
          <a:xfrm>
            <a:off x="609600" y="0"/>
            <a:ext cx="10972800" cy="6858000"/>
          </a:xfrm>
          <a:prstGeom prst="rect">
            <a:avLst/>
          </a:prstGeom>
        </p:spPr>
      </p:pic>
      <p:pic>
        <p:nvPicPr>
          <p:cNvPr id="3" name="Picture 2">
            <a:extLst>
              <a:ext uri="{FF2B5EF4-FFF2-40B4-BE49-F238E27FC236}">
                <a16:creationId xmlns:a16="http://schemas.microsoft.com/office/drawing/2014/main" id="{04F343D6-CB9B-5647-ABC0-F9E3595D3ACD}"/>
              </a:ext>
            </a:extLst>
          </p:cNvPr>
          <p:cNvPicPr>
            <a:picLocks noChangeAspect="1"/>
          </p:cNvPicPr>
          <p:nvPr/>
        </p:nvPicPr>
        <p:blipFill>
          <a:blip r:embed="rId3"/>
          <a:stretch>
            <a:fillRect/>
          </a:stretch>
        </p:blipFill>
        <p:spPr>
          <a:xfrm>
            <a:off x="2827947" y="1179871"/>
            <a:ext cx="6118550" cy="5161935"/>
          </a:xfrm>
          <a:prstGeom prst="rect">
            <a:avLst/>
          </a:prstGeom>
        </p:spPr>
      </p:pic>
      <p:sp>
        <p:nvSpPr>
          <p:cNvPr id="9" name="Rectangle 8">
            <a:extLst>
              <a:ext uri="{FF2B5EF4-FFF2-40B4-BE49-F238E27FC236}">
                <a16:creationId xmlns:a16="http://schemas.microsoft.com/office/drawing/2014/main" id="{B44D31A8-19A2-B946-8ACE-184F60A3E8F2}"/>
              </a:ext>
            </a:extLst>
          </p:cNvPr>
          <p:cNvSpPr/>
          <p:nvPr/>
        </p:nvSpPr>
        <p:spPr>
          <a:xfrm>
            <a:off x="5591176" y="693173"/>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0" name="Rectangle 9">
            <a:extLst>
              <a:ext uri="{FF2B5EF4-FFF2-40B4-BE49-F238E27FC236}">
                <a16:creationId xmlns:a16="http://schemas.microsoft.com/office/drawing/2014/main" id="{CA590607-A726-9941-A73B-21DEEAE9121E}"/>
              </a:ext>
            </a:extLst>
          </p:cNvPr>
          <p:cNvSpPr/>
          <p:nvPr/>
        </p:nvSpPr>
        <p:spPr>
          <a:xfrm>
            <a:off x="4885869" y="2571135"/>
            <a:ext cx="1714954" cy="2207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396229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2E0FD-0DEF-1B45-8E54-CC9603C02698}"/>
              </a:ext>
            </a:extLst>
          </p:cNvPr>
          <p:cNvPicPr>
            <a:picLocks noChangeAspect="1"/>
          </p:cNvPicPr>
          <p:nvPr/>
        </p:nvPicPr>
        <p:blipFill>
          <a:blip r:embed="rId2"/>
          <a:stretch>
            <a:fillRect/>
          </a:stretch>
        </p:blipFill>
        <p:spPr>
          <a:xfrm>
            <a:off x="609600" y="0"/>
            <a:ext cx="10972800" cy="6858000"/>
          </a:xfrm>
          <a:prstGeom prst="rect">
            <a:avLst/>
          </a:prstGeom>
        </p:spPr>
      </p:pic>
      <p:pic>
        <p:nvPicPr>
          <p:cNvPr id="11" name="Picture 10">
            <a:extLst>
              <a:ext uri="{FF2B5EF4-FFF2-40B4-BE49-F238E27FC236}">
                <a16:creationId xmlns:a16="http://schemas.microsoft.com/office/drawing/2014/main" id="{B01104F2-EE3D-BE48-8934-5C029FEFE3F2}"/>
              </a:ext>
            </a:extLst>
          </p:cNvPr>
          <p:cNvPicPr>
            <a:picLocks noChangeAspect="1"/>
          </p:cNvPicPr>
          <p:nvPr/>
        </p:nvPicPr>
        <p:blipFill>
          <a:blip r:embed="rId3"/>
          <a:stretch>
            <a:fillRect/>
          </a:stretch>
        </p:blipFill>
        <p:spPr>
          <a:xfrm>
            <a:off x="2577224" y="1061884"/>
            <a:ext cx="6730406" cy="5678129"/>
          </a:xfrm>
          <a:prstGeom prst="rect">
            <a:avLst/>
          </a:prstGeom>
        </p:spPr>
      </p:pic>
      <p:pic>
        <p:nvPicPr>
          <p:cNvPr id="12" name="Picture 11">
            <a:extLst>
              <a:ext uri="{FF2B5EF4-FFF2-40B4-BE49-F238E27FC236}">
                <a16:creationId xmlns:a16="http://schemas.microsoft.com/office/drawing/2014/main" id="{EE791397-66A4-FD4C-B453-0A2BC949B010}"/>
              </a:ext>
            </a:extLst>
          </p:cNvPr>
          <p:cNvPicPr>
            <a:picLocks noChangeAspect="1"/>
          </p:cNvPicPr>
          <p:nvPr/>
        </p:nvPicPr>
        <p:blipFill>
          <a:blip r:embed="rId4"/>
          <a:stretch>
            <a:fillRect/>
          </a:stretch>
        </p:blipFill>
        <p:spPr>
          <a:xfrm>
            <a:off x="2577224" y="1047133"/>
            <a:ext cx="6730406" cy="5678129"/>
          </a:xfrm>
          <a:prstGeom prst="rect">
            <a:avLst/>
          </a:prstGeom>
        </p:spPr>
      </p:pic>
      <p:sp>
        <p:nvSpPr>
          <p:cNvPr id="14" name="Rectangle 13">
            <a:extLst>
              <a:ext uri="{FF2B5EF4-FFF2-40B4-BE49-F238E27FC236}">
                <a16:creationId xmlns:a16="http://schemas.microsoft.com/office/drawing/2014/main" id="{EBB9BDFF-4FF9-664E-B794-AF0BE1E7B0B1}"/>
              </a:ext>
            </a:extLst>
          </p:cNvPr>
          <p:cNvSpPr/>
          <p:nvPr/>
        </p:nvSpPr>
        <p:spPr>
          <a:xfrm>
            <a:off x="5942427" y="2197509"/>
            <a:ext cx="1829973" cy="191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5" name="Rectangle 14">
            <a:extLst>
              <a:ext uri="{FF2B5EF4-FFF2-40B4-BE49-F238E27FC236}">
                <a16:creationId xmlns:a16="http://schemas.microsoft.com/office/drawing/2014/main" id="{0D0F6479-C724-0D48-8149-5D386496D8FF}"/>
              </a:ext>
            </a:extLst>
          </p:cNvPr>
          <p:cNvSpPr/>
          <p:nvPr/>
        </p:nvSpPr>
        <p:spPr>
          <a:xfrm>
            <a:off x="5222467" y="2984758"/>
            <a:ext cx="1009647" cy="191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6" name="Rectangle 15">
            <a:extLst>
              <a:ext uri="{FF2B5EF4-FFF2-40B4-BE49-F238E27FC236}">
                <a16:creationId xmlns:a16="http://schemas.microsoft.com/office/drawing/2014/main" id="{E7613761-0C31-FD4B-BC9F-5F6261AB675D}"/>
              </a:ext>
            </a:extLst>
          </p:cNvPr>
          <p:cNvSpPr/>
          <p:nvPr/>
        </p:nvSpPr>
        <p:spPr>
          <a:xfrm>
            <a:off x="5192970" y="2675042"/>
            <a:ext cx="1443805" cy="191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17" name="Picture 16">
            <a:extLst>
              <a:ext uri="{FF2B5EF4-FFF2-40B4-BE49-F238E27FC236}">
                <a16:creationId xmlns:a16="http://schemas.microsoft.com/office/drawing/2014/main" id="{A3BFA525-9A08-8C4D-A503-C949B0BEC132}"/>
              </a:ext>
            </a:extLst>
          </p:cNvPr>
          <p:cNvPicPr>
            <a:picLocks noChangeAspect="1"/>
          </p:cNvPicPr>
          <p:nvPr/>
        </p:nvPicPr>
        <p:blipFill>
          <a:blip r:embed="rId5"/>
          <a:stretch>
            <a:fillRect/>
          </a:stretch>
        </p:blipFill>
        <p:spPr>
          <a:xfrm>
            <a:off x="2593913" y="1047133"/>
            <a:ext cx="6730406" cy="5678129"/>
          </a:xfrm>
          <a:prstGeom prst="rect">
            <a:avLst/>
          </a:prstGeom>
        </p:spPr>
      </p:pic>
      <p:pic>
        <p:nvPicPr>
          <p:cNvPr id="18" name="Picture 17">
            <a:extLst>
              <a:ext uri="{FF2B5EF4-FFF2-40B4-BE49-F238E27FC236}">
                <a16:creationId xmlns:a16="http://schemas.microsoft.com/office/drawing/2014/main" id="{84EDDC3A-5741-6943-A6B0-95CC95A205DA}"/>
              </a:ext>
            </a:extLst>
          </p:cNvPr>
          <p:cNvPicPr>
            <a:picLocks noChangeAspect="1"/>
          </p:cNvPicPr>
          <p:nvPr/>
        </p:nvPicPr>
        <p:blipFill>
          <a:blip r:embed="rId6"/>
          <a:stretch>
            <a:fillRect/>
          </a:stretch>
        </p:blipFill>
        <p:spPr>
          <a:xfrm>
            <a:off x="2610602" y="1047132"/>
            <a:ext cx="6730406" cy="5678129"/>
          </a:xfrm>
          <a:prstGeom prst="rect">
            <a:avLst/>
          </a:prstGeom>
        </p:spPr>
      </p:pic>
      <p:sp>
        <p:nvSpPr>
          <p:cNvPr id="19" name="Rectangle 18">
            <a:extLst>
              <a:ext uri="{FF2B5EF4-FFF2-40B4-BE49-F238E27FC236}">
                <a16:creationId xmlns:a16="http://schemas.microsoft.com/office/drawing/2014/main" id="{6A683CF4-BA3A-494C-A1BC-AE75377629F5}"/>
              </a:ext>
            </a:extLst>
          </p:cNvPr>
          <p:cNvSpPr/>
          <p:nvPr/>
        </p:nvSpPr>
        <p:spPr>
          <a:xfrm>
            <a:off x="3496905" y="3913905"/>
            <a:ext cx="2181224" cy="304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20" name="Picture 19">
            <a:extLst>
              <a:ext uri="{FF2B5EF4-FFF2-40B4-BE49-F238E27FC236}">
                <a16:creationId xmlns:a16="http://schemas.microsoft.com/office/drawing/2014/main" id="{5165D4F4-9E2E-2E4C-B9FE-207D72E0EE16}"/>
              </a:ext>
            </a:extLst>
          </p:cNvPr>
          <p:cNvPicPr>
            <a:picLocks noChangeAspect="1"/>
          </p:cNvPicPr>
          <p:nvPr/>
        </p:nvPicPr>
        <p:blipFill>
          <a:blip r:embed="rId7"/>
          <a:stretch>
            <a:fillRect/>
          </a:stretch>
        </p:blipFill>
        <p:spPr>
          <a:xfrm>
            <a:off x="2614484" y="1032381"/>
            <a:ext cx="6730406" cy="5678129"/>
          </a:xfrm>
          <a:prstGeom prst="rect">
            <a:avLst/>
          </a:prstGeom>
        </p:spPr>
      </p:pic>
      <p:pic>
        <p:nvPicPr>
          <p:cNvPr id="21" name="Picture 20">
            <a:extLst>
              <a:ext uri="{FF2B5EF4-FFF2-40B4-BE49-F238E27FC236}">
                <a16:creationId xmlns:a16="http://schemas.microsoft.com/office/drawing/2014/main" id="{CB889B1A-C419-E74A-BC81-92BA47E82ED3}"/>
              </a:ext>
            </a:extLst>
          </p:cNvPr>
          <p:cNvPicPr>
            <a:picLocks noChangeAspect="1"/>
          </p:cNvPicPr>
          <p:nvPr/>
        </p:nvPicPr>
        <p:blipFill>
          <a:blip r:embed="rId8"/>
          <a:stretch>
            <a:fillRect/>
          </a:stretch>
        </p:blipFill>
        <p:spPr>
          <a:xfrm>
            <a:off x="2656621" y="1836356"/>
            <a:ext cx="6756400" cy="3467100"/>
          </a:xfrm>
          <a:prstGeom prst="rect">
            <a:avLst/>
          </a:prstGeom>
        </p:spPr>
      </p:pic>
      <p:pic>
        <p:nvPicPr>
          <p:cNvPr id="22" name="Picture 21">
            <a:extLst>
              <a:ext uri="{FF2B5EF4-FFF2-40B4-BE49-F238E27FC236}">
                <a16:creationId xmlns:a16="http://schemas.microsoft.com/office/drawing/2014/main" id="{74F8254F-5522-D847-9FE8-AD61B18B7C1D}"/>
              </a:ext>
            </a:extLst>
          </p:cNvPr>
          <p:cNvPicPr>
            <a:picLocks noChangeAspect="1"/>
          </p:cNvPicPr>
          <p:nvPr/>
        </p:nvPicPr>
        <p:blipFill>
          <a:blip r:embed="rId9"/>
          <a:stretch>
            <a:fillRect/>
          </a:stretch>
        </p:blipFill>
        <p:spPr>
          <a:xfrm>
            <a:off x="2610602" y="955458"/>
            <a:ext cx="6901937" cy="6221028"/>
          </a:xfrm>
          <a:prstGeom prst="rect">
            <a:avLst/>
          </a:prstGeom>
        </p:spPr>
      </p:pic>
    </p:spTree>
    <p:extLst>
      <p:ext uri="{BB962C8B-B14F-4D97-AF65-F5344CB8AC3E}">
        <p14:creationId xmlns:p14="http://schemas.microsoft.com/office/powerpoint/2010/main" val="161945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B9B4A-3436-BA48-A758-822EBBCDD35E}"/>
              </a:ext>
            </a:extLst>
          </p:cNvPr>
          <p:cNvPicPr>
            <a:picLocks noChangeAspect="1"/>
          </p:cNvPicPr>
          <p:nvPr/>
        </p:nvPicPr>
        <p:blipFill>
          <a:blip r:embed="rId2"/>
          <a:stretch>
            <a:fillRect/>
          </a:stretch>
        </p:blipFill>
        <p:spPr>
          <a:xfrm>
            <a:off x="609600" y="0"/>
            <a:ext cx="10972800" cy="6858000"/>
          </a:xfrm>
          <a:prstGeom prst="rect">
            <a:avLst/>
          </a:prstGeom>
        </p:spPr>
      </p:pic>
      <p:sp>
        <p:nvSpPr>
          <p:cNvPr id="3" name="Rectangle 2">
            <a:extLst>
              <a:ext uri="{FF2B5EF4-FFF2-40B4-BE49-F238E27FC236}">
                <a16:creationId xmlns:a16="http://schemas.microsoft.com/office/drawing/2014/main" id="{C976880F-2261-8545-AC64-3A9B0A539622}"/>
              </a:ext>
            </a:extLst>
          </p:cNvPr>
          <p:cNvSpPr/>
          <p:nvPr/>
        </p:nvSpPr>
        <p:spPr>
          <a:xfrm>
            <a:off x="4783602" y="501187"/>
            <a:ext cx="1469714" cy="1182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2956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C85F06-058F-954B-A49D-A2192660D9B2}"/>
              </a:ext>
            </a:extLst>
          </p:cNvPr>
          <p:cNvSpPr/>
          <p:nvPr/>
        </p:nvSpPr>
        <p:spPr>
          <a:xfrm>
            <a:off x="1836821" y="2155067"/>
            <a:ext cx="8518358" cy="3416320"/>
          </a:xfrm>
          <a:prstGeom prst="rect">
            <a:avLst/>
          </a:prstGeom>
        </p:spPr>
        <p:txBody>
          <a:bodyPr wrap="square">
            <a:spAutoFit/>
          </a:bodyPr>
          <a:lstStyle/>
          <a:p>
            <a:r>
              <a:rPr lang="en-SG" dirty="0"/>
              <a:t>PYTHON_PLUGINS_PATH</a:t>
            </a:r>
            <a:r>
              <a:rPr lang="en-SG" dirty="0">
                <a:solidFill>
                  <a:srgbClr val="666666"/>
                </a:solidFill>
              </a:rPr>
              <a:t>/</a:t>
            </a:r>
            <a:r>
              <a:rPr lang="en-SG" dirty="0"/>
              <a:t> </a:t>
            </a:r>
          </a:p>
          <a:p>
            <a:r>
              <a:rPr lang="en-SG" dirty="0"/>
              <a:t>		</a:t>
            </a:r>
            <a:r>
              <a:rPr lang="en-SG" dirty="0" err="1"/>
              <a:t>MyPlugin</a:t>
            </a:r>
            <a:r>
              <a:rPr lang="en-SG" dirty="0">
                <a:solidFill>
                  <a:srgbClr val="666666"/>
                </a:solidFill>
              </a:rPr>
              <a:t>/</a:t>
            </a:r>
            <a:r>
              <a:rPr lang="en-SG" dirty="0"/>
              <a:t> </a:t>
            </a:r>
          </a:p>
          <a:p>
            <a:r>
              <a:rPr lang="en-SG" dirty="0">
                <a:solidFill>
                  <a:srgbClr val="0000FF"/>
                </a:solidFill>
              </a:rPr>
              <a:t>			</a:t>
            </a:r>
            <a:r>
              <a:rPr lang="en-SG" b="1" dirty="0"/>
              <a:t>__</a:t>
            </a:r>
            <a:r>
              <a:rPr lang="en-SG" b="1" dirty="0" err="1"/>
              <a:t>init</a:t>
            </a:r>
            <a:r>
              <a:rPr lang="en-SG" b="1" dirty="0"/>
              <a:t>__.</a:t>
            </a:r>
            <a:r>
              <a:rPr lang="en-SG" b="1" dirty="0" err="1"/>
              <a:t>py</a:t>
            </a:r>
            <a:r>
              <a:rPr lang="en-SG" dirty="0"/>
              <a:t>	 </a:t>
            </a:r>
            <a:r>
              <a:rPr lang="en-SG" dirty="0">
                <a:solidFill>
                  <a:schemeClr val="bg1">
                    <a:lumMod val="50000"/>
                  </a:schemeClr>
                </a:solidFill>
              </a:rPr>
              <a:t>--&gt; *required* . The starting point of the plugin. It has 								to have the </a:t>
            </a:r>
            <a:r>
              <a:rPr lang="en-SG" dirty="0" err="1">
                <a:solidFill>
                  <a:schemeClr val="bg1">
                    <a:lumMod val="50000"/>
                  </a:schemeClr>
                </a:solidFill>
              </a:rPr>
              <a:t>classFactory</a:t>
            </a:r>
            <a:r>
              <a:rPr lang="en-SG" dirty="0">
                <a:solidFill>
                  <a:schemeClr val="bg1">
                    <a:lumMod val="50000"/>
                  </a:schemeClr>
                </a:solidFill>
              </a:rPr>
              <a:t>() method.</a:t>
            </a:r>
          </a:p>
          <a:p>
            <a:r>
              <a:rPr lang="en-SG" dirty="0"/>
              <a:t>			</a:t>
            </a:r>
            <a:r>
              <a:rPr lang="en-SG" b="1" dirty="0" err="1"/>
              <a:t>mainPlugin</a:t>
            </a:r>
            <a:r>
              <a:rPr lang="en-SG" b="1" dirty="0" err="1">
                <a:solidFill>
                  <a:srgbClr val="666666"/>
                </a:solidFill>
              </a:rPr>
              <a:t>.</a:t>
            </a:r>
            <a:r>
              <a:rPr lang="en-SG" b="1" dirty="0" err="1"/>
              <a:t>py</a:t>
            </a:r>
            <a:r>
              <a:rPr lang="en-SG" b="1" dirty="0"/>
              <a:t> </a:t>
            </a:r>
            <a:r>
              <a:rPr lang="en-SG" dirty="0">
                <a:solidFill>
                  <a:schemeClr val="bg1">
                    <a:lumMod val="50000"/>
                  </a:schemeClr>
                </a:solidFill>
              </a:rPr>
              <a:t>--&gt; *core code* </a:t>
            </a:r>
          </a:p>
          <a:p>
            <a:r>
              <a:rPr lang="en-SG" dirty="0"/>
              <a:t>			</a:t>
            </a:r>
            <a:r>
              <a:rPr lang="en-SG" b="1" dirty="0" err="1"/>
              <a:t>metadata</a:t>
            </a:r>
            <a:r>
              <a:rPr lang="en-SG" b="1" dirty="0" err="1">
                <a:solidFill>
                  <a:srgbClr val="666666"/>
                </a:solidFill>
              </a:rPr>
              <a:t>.</a:t>
            </a:r>
            <a:r>
              <a:rPr lang="en-SG" b="1" dirty="0" err="1"/>
              <a:t>txt</a:t>
            </a:r>
            <a:r>
              <a:rPr lang="en-SG" dirty="0"/>
              <a:t> </a:t>
            </a:r>
            <a:r>
              <a:rPr lang="en-SG" dirty="0">
                <a:solidFill>
                  <a:schemeClr val="bg1">
                    <a:lumMod val="50000"/>
                  </a:schemeClr>
                </a:solidFill>
              </a:rPr>
              <a:t>--&gt; *required* Contains general info, version, name 								and some other metadata used by plugins website 							and plugin infrastructure</a:t>
            </a:r>
            <a:r>
              <a:rPr lang="en-SG" dirty="0"/>
              <a:t>.</a:t>
            </a:r>
            <a:endParaRPr lang="en-SG" dirty="0">
              <a:solidFill>
                <a:schemeClr val="bg1">
                  <a:lumMod val="50000"/>
                </a:schemeClr>
              </a:solidFill>
            </a:endParaRPr>
          </a:p>
          <a:p>
            <a:r>
              <a:rPr lang="en-SG" dirty="0"/>
              <a:t>			</a:t>
            </a:r>
            <a:r>
              <a:rPr lang="en-SG" dirty="0" err="1"/>
              <a:t>resources</a:t>
            </a:r>
            <a:r>
              <a:rPr lang="en-SG" dirty="0" err="1">
                <a:solidFill>
                  <a:srgbClr val="666666"/>
                </a:solidFill>
              </a:rPr>
              <a:t>.</a:t>
            </a:r>
            <a:r>
              <a:rPr lang="en-SG" dirty="0" err="1"/>
              <a:t>qrc</a:t>
            </a:r>
            <a:r>
              <a:rPr lang="en-SG" dirty="0"/>
              <a:t> </a:t>
            </a:r>
            <a:r>
              <a:rPr lang="en-SG" dirty="0">
                <a:solidFill>
                  <a:schemeClr val="bg1">
                    <a:lumMod val="50000"/>
                  </a:schemeClr>
                </a:solidFill>
              </a:rPr>
              <a:t>--&gt; *likely useful*</a:t>
            </a:r>
          </a:p>
          <a:p>
            <a:r>
              <a:rPr lang="en-SG" dirty="0"/>
              <a:t>			</a:t>
            </a:r>
            <a:r>
              <a:rPr lang="en-SG" dirty="0" err="1"/>
              <a:t>resources</a:t>
            </a:r>
            <a:r>
              <a:rPr lang="en-SG" dirty="0" err="1">
                <a:solidFill>
                  <a:srgbClr val="666666"/>
                </a:solidFill>
              </a:rPr>
              <a:t>.</a:t>
            </a:r>
            <a:r>
              <a:rPr lang="en-SG" dirty="0" err="1"/>
              <a:t>py</a:t>
            </a:r>
            <a:r>
              <a:rPr lang="en-SG" dirty="0"/>
              <a:t> </a:t>
            </a:r>
            <a:r>
              <a:rPr lang="en-SG" dirty="0">
                <a:solidFill>
                  <a:schemeClr val="bg1">
                    <a:lumMod val="50000"/>
                  </a:schemeClr>
                </a:solidFill>
              </a:rPr>
              <a:t>--&gt; *compiled version, likely useful* </a:t>
            </a:r>
          </a:p>
          <a:p>
            <a:r>
              <a:rPr lang="en-SG" dirty="0"/>
              <a:t>			</a:t>
            </a:r>
            <a:r>
              <a:rPr lang="en-SG" dirty="0" err="1"/>
              <a:t>form</a:t>
            </a:r>
            <a:r>
              <a:rPr lang="en-SG" dirty="0" err="1">
                <a:solidFill>
                  <a:srgbClr val="666666"/>
                </a:solidFill>
              </a:rPr>
              <a:t>.</a:t>
            </a:r>
            <a:r>
              <a:rPr lang="en-SG" dirty="0" err="1"/>
              <a:t>ui</a:t>
            </a:r>
            <a:r>
              <a:rPr lang="en-SG" dirty="0"/>
              <a:t> </a:t>
            </a:r>
            <a:r>
              <a:rPr lang="en-SG" dirty="0">
                <a:solidFill>
                  <a:schemeClr val="bg1">
                    <a:lumMod val="50000"/>
                  </a:schemeClr>
                </a:solidFill>
              </a:rPr>
              <a:t>--&gt; *likely useful* </a:t>
            </a:r>
          </a:p>
          <a:p>
            <a:r>
              <a:rPr lang="en-SG" dirty="0"/>
              <a:t>			</a:t>
            </a:r>
            <a:r>
              <a:rPr lang="en-SG" dirty="0" err="1"/>
              <a:t>form</a:t>
            </a:r>
            <a:r>
              <a:rPr lang="en-SG" dirty="0" err="1">
                <a:solidFill>
                  <a:srgbClr val="666666"/>
                </a:solidFill>
              </a:rPr>
              <a:t>.</a:t>
            </a:r>
            <a:r>
              <a:rPr lang="en-SG" dirty="0" err="1"/>
              <a:t>py</a:t>
            </a:r>
            <a:r>
              <a:rPr lang="en-SG" dirty="0"/>
              <a:t> </a:t>
            </a:r>
            <a:r>
              <a:rPr lang="en-SG" dirty="0">
                <a:solidFill>
                  <a:schemeClr val="bg1">
                    <a:lumMod val="50000"/>
                  </a:schemeClr>
                </a:solidFill>
              </a:rPr>
              <a:t>--&gt; *compiled version, likely useful*</a:t>
            </a: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4C24471-6FEE-1449-A756-AE95C3CA01BF}"/>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Plugin Folder Structure</a:t>
            </a:r>
          </a:p>
          <a:p>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626001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__</a:t>
            </a:r>
            <a:r>
              <a:rPr lang="en-US" sz="3200" u="sng" dirty="0" err="1">
                <a:latin typeface="Bahnschrift SemiLight SemiConde" panose="020B0502040204020203" pitchFamily="34" charset="0"/>
              </a:rPr>
              <a:t>init</a:t>
            </a:r>
            <a:r>
              <a:rPr lang="en-US" sz="3200" u="sng" dirty="0">
                <a:latin typeface="Bahnschrift SemiLight SemiConde" panose="020B0502040204020203" pitchFamily="34" charset="0"/>
              </a:rPr>
              <a:t>__.</a:t>
            </a:r>
            <a:r>
              <a:rPr lang="en-US" sz="3200" u="sng" dirty="0" err="1">
                <a:latin typeface="Bahnschrift SemiLight SemiConde" panose="020B0502040204020203" pitchFamily="34" charset="0"/>
              </a:rPr>
              <a:t>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836821" y="2155067"/>
            <a:ext cx="8518358" cy="923330"/>
          </a:xfrm>
          <a:prstGeom prst="rect">
            <a:avLst/>
          </a:prstGeom>
        </p:spPr>
        <p:txBody>
          <a:bodyPr wrap="square">
            <a:spAutoFit/>
          </a:bodyPr>
          <a:lstStyle/>
          <a:p>
            <a:r>
              <a:rPr lang="en-SG" b="1" dirty="0"/>
              <a:t>def</a:t>
            </a:r>
            <a:r>
              <a:rPr lang="en-SG" dirty="0"/>
              <a:t> </a:t>
            </a:r>
            <a:r>
              <a:rPr lang="en-SG" dirty="0" err="1"/>
              <a:t>classFactory</a:t>
            </a:r>
            <a:r>
              <a:rPr lang="en-SG" dirty="0"/>
              <a:t>(</a:t>
            </a:r>
            <a:r>
              <a:rPr lang="en-SG" dirty="0" err="1"/>
              <a:t>iface</a:t>
            </a:r>
            <a:r>
              <a:rPr lang="en-SG" dirty="0"/>
              <a:t>): </a:t>
            </a:r>
          </a:p>
          <a:p>
            <a:r>
              <a:rPr lang="en-SG" b="1" dirty="0"/>
              <a:t>	from</a:t>
            </a:r>
            <a:r>
              <a:rPr lang="en-SG" dirty="0"/>
              <a:t> </a:t>
            </a:r>
            <a:r>
              <a:rPr lang="en-SG" b="1" dirty="0"/>
              <a:t>.</a:t>
            </a:r>
            <a:r>
              <a:rPr lang="en-SG" b="1" dirty="0" err="1"/>
              <a:t>mainPlugin</a:t>
            </a:r>
            <a:r>
              <a:rPr lang="en-SG" dirty="0"/>
              <a:t> </a:t>
            </a:r>
            <a:r>
              <a:rPr lang="en-SG" b="1" dirty="0"/>
              <a:t>import</a:t>
            </a:r>
            <a:r>
              <a:rPr lang="en-SG" dirty="0"/>
              <a:t> </a:t>
            </a:r>
            <a:r>
              <a:rPr lang="en-SG" dirty="0" err="1"/>
              <a:t>TestPlugin</a:t>
            </a:r>
            <a:r>
              <a:rPr lang="en-SG" dirty="0"/>
              <a:t> </a:t>
            </a:r>
          </a:p>
          <a:p>
            <a:r>
              <a:rPr lang="en-SG" b="1" dirty="0"/>
              <a:t>	return</a:t>
            </a:r>
            <a:r>
              <a:rPr lang="en-SG" dirty="0"/>
              <a:t> </a:t>
            </a:r>
            <a:r>
              <a:rPr lang="en-SG" dirty="0" err="1"/>
              <a:t>TestPlugin</a:t>
            </a:r>
            <a:r>
              <a:rPr lang="en-SG" dirty="0"/>
              <a:t>(</a:t>
            </a:r>
            <a:r>
              <a:rPr lang="en-SG" dirty="0" err="1"/>
              <a:t>iface</a:t>
            </a:r>
            <a:r>
              <a:rPr lang="en-SG" dirty="0"/>
              <a:t>)</a:t>
            </a:r>
            <a:endParaRPr lang="en-US" dirty="0">
              <a:solidFill>
                <a:schemeClr val="bg1">
                  <a:lumMod val="50000"/>
                </a:schemeClr>
              </a:solidFill>
            </a:endParaRPr>
          </a:p>
        </p:txBody>
      </p:sp>
    </p:spTree>
    <p:extLst>
      <p:ext uri="{BB962C8B-B14F-4D97-AF65-F5344CB8AC3E}">
        <p14:creationId xmlns:p14="http://schemas.microsoft.com/office/powerpoint/2010/main" val="7061424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err="1">
                <a:latin typeface="Bahnschrift SemiLight SemiConde" panose="020B0502040204020203" pitchFamily="34" charset="0"/>
              </a:rPr>
              <a:t>mainPlugin.py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079952" y="1961834"/>
            <a:ext cx="8518358" cy="3662541"/>
          </a:xfrm>
          <a:prstGeom prst="rect">
            <a:avLst/>
          </a:prstGeom>
        </p:spPr>
        <p:txBody>
          <a:bodyPr wrap="square">
            <a:spAutoFit/>
          </a:bodyPr>
          <a:lstStyle/>
          <a:p>
            <a:r>
              <a:rPr lang="en-SG" sz="1600" b="1" dirty="0"/>
              <a:t>from</a:t>
            </a:r>
            <a:r>
              <a:rPr lang="en-SG" sz="1600" dirty="0"/>
              <a:t> </a:t>
            </a:r>
            <a:r>
              <a:rPr lang="en-SG" sz="1600" b="1" dirty="0" err="1"/>
              <a:t>qgis.PyQt.QtGui</a:t>
            </a:r>
            <a:r>
              <a:rPr lang="en-SG" sz="1600" dirty="0"/>
              <a:t> </a:t>
            </a:r>
            <a:r>
              <a:rPr lang="en-SG" sz="1600" b="1" dirty="0"/>
              <a:t>import</a:t>
            </a:r>
            <a:r>
              <a:rPr lang="en-SG" sz="1600" dirty="0"/>
              <a:t> * </a:t>
            </a:r>
          </a:p>
          <a:p>
            <a:r>
              <a:rPr lang="en-SG" sz="1600" b="1" dirty="0"/>
              <a:t>from</a:t>
            </a:r>
            <a:r>
              <a:rPr lang="en-SG" sz="1600" dirty="0"/>
              <a:t> </a:t>
            </a:r>
            <a:r>
              <a:rPr lang="en-SG" sz="1600" b="1" dirty="0" err="1"/>
              <a:t>qgis.PyQt.QtWidgets</a:t>
            </a:r>
            <a:r>
              <a:rPr lang="en-SG" sz="1600" dirty="0"/>
              <a:t> </a:t>
            </a:r>
            <a:r>
              <a:rPr lang="en-SG" sz="1600" b="1" dirty="0"/>
              <a:t>import</a:t>
            </a:r>
            <a:r>
              <a:rPr lang="en-SG" sz="1600" dirty="0"/>
              <a:t> * </a:t>
            </a:r>
          </a:p>
          <a:p>
            <a:r>
              <a:rPr lang="en-SG" sz="1600" i="1" dirty="0"/>
              <a:t># initialize Qt resources from file </a:t>
            </a:r>
            <a:r>
              <a:rPr lang="en-SG" sz="1600" i="1" dirty="0" err="1"/>
              <a:t>resources.py</a:t>
            </a:r>
            <a:r>
              <a:rPr lang="en-SG" sz="1600" dirty="0"/>
              <a:t> </a:t>
            </a:r>
          </a:p>
          <a:p>
            <a:r>
              <a:rPr lang="en-SG" sz="1600" b="1" dirty="0"/>
              <a:t>from</a:t>
            </a:r>
            <a:r>
              <a:rPr lang="en-SG" sz="1600" dirty="0"/>
              <a:t> </a:t>
            </a:r>
            <a:r>
              <a:rPr lang="en-SG" sz="1600" b="1" dirty="0"/>
              <a:t>.</a:t>
            </a:r>
            <a:r>
              <a:rPr lang="en-SG" sz="1600" dirty="0"/>
              <a:t> </a:t>
            </a:r>
            <a:r>
              <a:rPr lang="en-SG" sz="1600" b="1" dirty="0"/>
              <a:t>import</a:t>
            </a:r>
            <a:r>
              <a:rPr lang="en-SG" sz="1600" dirty="0"/>
              <a:t> resources </a:t>
            </a:r>
          </a:p>
          <a:p>
            <a:r>
              <a:rPr lang="en-SG" sz="1600" b="1" dirty="0"/>
              <a:t>class</a:t>
            </a:r>
            <a:r>
              <a:rPr lang="en-SG" sz="1600" dirty="0"/>
              <a:t> </a:t>
            </a:r>
            <a:r>
              <a:rPr lang="en-SG" sz="1600" b="1" dirty="0" err="1"/>
              <a:t>TestPlugin</a:t>
            </a:r>
            <a:r>
              <a:rPr lang="en-SG" sz="1600" dirty="0"/>
              <a:t>: </a:t>
            </a:r>
          </a:p>
          <a:p>
            <a:endParaRPr lang="en-SG" sz="1600" b="1" dirty="0"/>
          </a:p>
          <a:p>
            <a:pPr lvl="1"/>
            <a:r>
              <a:rPr lang="en-SG" sz="1600" b="1" dirty="0"/>
              <a:t>def</a:t>
            </a:r>
            <a:r>
              <a:rPr lang="en-SG" sz="1600" dirty="0"/>
              <a:t> __</a:t>
            </a:r>
            <a:r>
              <a:rPr lang="en-SG" sz="1600" dirty="0" err="1"/>
              <a:t>init</a:t>
            </a:r>
            <a:r>
              <a:rPr lang="en-SG" sz="1600" dirty="0"/>
              <a:t>__(self, </a:t>
            </a:r>
            <a:r>
              <a:rPr lang="en-SG" sz="1600" dirty="0" err="1"/>
              <a:t>iface</a:t>
            </a:r>
            <a:r>
              <a:rPr lang="en-SG" sz="1600" dirty="0"/>
              <a:t>): </a:t>
            </a:r>
          </a:p>
          <a:p>
            <a:pPr lvl="2"/>
            <a:r>
              <a:rPr lang="en-SG" sz="1600" i="1" dirty="0"/>
              <a:t># save reference to the QGIS interface</a:t>
            </a:r>
            <a:r>
              <a:rPr lang="en-SG" sz="1600" dirty="0"/>
              <a:t> </a:t>
            </a:r>
          </a:p>
          <a:p>
            <a:pPr lvl="2"/>
            <a:r>
              <a:rPr lang="en-SG" sz="1600" dirty="0" err="1"/>
              <a:t>self.iface</a:t>
            </a:r>
            <a:r>
              <a:rPr lang="en-SG" sz="1600" dirty="0"/>
              <a:t> = </a:t>
            </a:r>
            <a:r>
              <a:rPr lang="en-SG" sz="1600" dirty="0" err="1"/>
              <a:t>iface</a:t>
            </a:r>
            <a:r>
              <a:rPr lang="en-SG" sz="1600" dirty="0"/>
              <a:t> </a:t>
            </a:r>
          </a:p>
          <a:p>
            <a:pPr lvl="1"/>
            <a:endParaRPr lang="en-SG" sz="1600" b="1" dirty="0"/>
          </a:p>
          <a:p>
            <a:pPr lvl="1"/>
            <a:r>
              <a:rPr lang="en-SG" sz="1600" b="1" dirty="0"/>
              <a:t>def</a:t>
            </a:r>
            <a:r>
              <a:rPr lang="en-SG" sz="1600" dirty="0"/>
              <a:t> </a:t>
            </a:r>
            <a:r>
              <a:rPr lang="en-SG" sz="1600" dirty="0" err="1"/>
              <a:t>initGui</a:t>
            </a:r>
            <a:r>
              <a:rPr lang="en-SG" sz="1600" dirty="0"/>
              <a:t>(self):</a:t>
            </a:r>
            <a:endParaRPr lang="en-SG" sz="1600" i="1" dirty="0"/>
          </a:p>
          <a:p>
            <a:pPr lvl="2"/>
            <a:r>
              <a:rPr lang="en-SG" sz="1600" i="1" dirty="0"/>
              <a:t># create action that will start plugin configuration</a:t>
            </a:r>
            <a:r>
              <a:rPr lang="en-SG" sz="1600" dirty="0"/>
              <a:t> </a:t>
            </a:r>
            <a:r>
              <a:rPr lang="en-SG" sz="1600" dirty="0" err="1"/>
              <a:t>self.action</a:t>
            </a:r>
            <a:r>
              <a:rPr lang="en-SG" sz="1600" dirty="0"/>
              <a:t> = </a:t>
            </a:r>
            <a:r>
              <a:rPr lang="en-SG" sz="1600" dirty="0" err="1"/>
              <a:t>QAction</a:t>
            </a:r>
            <a:r>
              <a:rPr lang="en-SG" sz="1600" dirty="0"/>
              <a:t>(</a:t>
            </a:r>
            <a:r>
              <a:rPr lang="en-SG" sz="1600" dirty="0" err="1"/>
              <a:t>QIcon</a:t>
            </a:r>
            <a:r>
              <a:rPr lang="en-SG" sz="1600" dirty="0"/>
              <a:t>(":/plugins/</a:t>
            </a:r>
            <a:r>
              <a:rPr lang="en-SG" sz="1600" dirty="0" err="1"/>
              <a:t>testplug</a:t>
            </a:r>
            <a:r>
              <a:rPr lang="en-SG" sz="1600" dirty="0"/>
              <a:t>/</a:t>
            </a:r>
            <a:r>
              <a:rPr lang="en-SG" sz="1600" dirty="0" err="1"/>
              <a:t>icon.png</a:t>
            </a:r>
            <a:r>
              <a:rPr lang="en-SG" sz="1600" dirty="0"/>
              <a:t>"), "Test plugin", </a:t>
            </a:r>
            <a:r>
              <a:rPr lang="en-SG" sz="1600" dirty="0" err="1"/>
              <a:t>self.iface.mainWindow</a:t>
            </a:r>
            <a:r>
              <a:rPr lang="en-SG" sz="1600" dirty="0"/>
              <a:t>()) </a:t>
            </a:r>
            <a:r>
              <a:rPr lang="en-SG" sz="1600" dirty="0" err="1"/>
              <a:t>self.action.setObjectName</a:t>
            </a:r>
            <a:r>
              <a:rPr lang="en-SG" sz="1600" dirty="0"/>
              <a:t>("</a:t>
            </a:r>
            <a:r>
              <a:rPr lang="en-SG" sz="1600" dirty="0" err="1"/>
              <a:t>testAction</a:t>
            </a:r>
            <a:r>
              <a:rPr lang="en-SG" sz="1600" dirty="0"/>
              <a:t>")</a:t>
            </a:r>
            <a:endParaRPr lang="en-US" sz="1600" dirty="0">
              <a:solidFill>
                <a:schemeClr val="bg1">
                  <a:lumMod val="50000"/>
                </a:schemeClr>
              </a:solidFill>
            </a:endParaRPr>
          </a:p>
        </p:txBody>
      </p:sp>
    </p:spTree>
    <p:extLst>
      <p:ext uri="{BB962C8B-B14F-4D97-AF65-F5344CB8AC3E}">
        <p14:creationId xmlns:p14="http://schemas.microsoft.com/office/powerpoint/2010/main" val="3969570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err="1">
                <a:latin typeface="Bahnschrift SemiLight SemiConde" panose="020B0502040204020203" pitchFamily="34" charset="0"/>
              </a:rPr>
              <a:t>mainPlugin.py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079952" y="1961834"/>
            <a:ext cx="10534532" cy="3754874"/>
          </a:xfrm>
          <a:prstGeom prst="rect">
            <a:avLst/>
          </a:prstGeom>
        </p:spPr>
        <p:txBody>
          <a:bodyPr wrap="square">
            <a:spAutoFit/>
          </a:bodyPr>
          <a:lstStyle/>
          <a:p>
            <a:r>
              <a:rPr lang="en-SG" sz="1400" dirty="0"/>
              <a:t>		</a:t>
            </a:r>
            <a:r>
              <a:rPr lang="en-SG" sz="1400" dirty="0" err="1"/>
              <a:t>self.action.setStatusTip</a:t>
            </a:r>
            <a:r>
              <a:rPr lang="en-SG" sz="1400" dirty="0"/>
              <a:t>("This is status tip") </a:t>
            </a:r>
          </a:p>
          <a:p>
            <a:pPr lvl="2"/>
            <a:r>
              <a:rPr lang="en-SG" sz="1400" dirty="0" err="1"/>
              <a:t>self.action.triggered.connect</a:t>
            </a:r>
            <a:r>
              <a:rPr lang="en-SG" sz="1400" dirty="0"/>
              <a:t>(</a:t>
            </a:r>
            <a:r>
              <a:rPr lang="en-SG" sz="1400" dirty="0" err="1"/>
              <a:t>self.run</a:t>
            </a:r>
            <a:r>
              <a:rPr lang="en-SG" sz="1400" dirty="0"/>
              <a:t>) </a:t>
            </a:r>
          </a:p>
          <a:p>
            <a:pPr lvl="2"/>
            <a:r>
              <a:rPr lang="en-SG" sz="1400" dirty="0" err="1"/>
              <a:t>self.iface.addToolBarIcon</a:t>
            </a:r>
            <a:r>
              <a:rPr lang="en-SG" sz="1400" dirty="0"/>
              <a:t>(</a:t>
            </a:r>
            <a:r>
              <a:rPr lang="en-SG" sz="1400" dirty="0" err="1"/>
              <a:t>self.action</a:t>
            </a:r>
            <a:r>
              <a:rPr lang="en-SG" sz="1400" dirty="0"/>
              <a:t>) </a:t>
            </a:r>
          </a:p>
          <a:p>
            <a:pPr lvl="2"/>
            <a:r>
              <a:rPr lang="en-SG" sz="1400" dirty="0" err="1"/>
              <a:t>self.iface.addPluginToMenu</a:t>
            </a:r>
            <a:r>
              <a:rPr lang="en-SG" sz="1400" dirty="0"/>
              <a:t>("&amp;Test plugins", </a:t>
            </a:r>
            <a:r>
              <a:rPr lang="en-SG" sz="1400" dirty="0" err="1"/>
              <a:t>self.action</a:t>
            </a:r>
            <a:r>
              <a:rPr lang="en-SG" sz="1400" dirty="0"/>
              <a:t>) </a:t>
            </a:r>
            <a:endParaRPr lang="en-SG" sz="1400" i="1" dirty="0"/>
          </a:p>
          <a:p>
            <a:pPr lvl="2"/>
            <a:r>
              <a:rPr lang="en-SG" sz="1400" dirty="0" err="1"/>
              <a:t>self.iface.mapCanvas</a:t>
            </a:r>
            <a:r>
              <a:rPr lang="en-SG" sz="1400" dirty="0"/>
              <a:t>().</a:t>
            </a:r>
            <a:r>
              <a:rPr lang="en-SG" sz="1400" dirty="0" err="1"/>
              <a:t>renderComplete.connect</a:t>
            </a:r>
            <a:r>
              <a:rPr lang="en-SG" sz="1400" dirty="0"/>
              <a:t>(</a:t>
            </a:r>
            <a:r>
              <a:rPr lang="en-SG" sz="1400" dirty="0" err="1"/>
              <a:t>self.renderTest</a:t>
            </a:r>
            <a:r>
              <a:rPr lang="en-SG" sz="1400" dirty="0"/>
              <a:t>) </a:t>
            </a:r>
          </a:p>
          <a:p>
            <a:pPr lvl="1"/>
            <a:endParaRPr lang="en-US" sz="1400" dirty="0">
              <a:solidFill>
                <a:schemeClr val="bg1">
                  <a:lumMod val="50000"/>
                </a:schemeClr>
              </a:solidFill>
            </a:endParaRPr>
          </a:p>
          <a:p>
            <a:pPr lvl="1"/>
            <a:r>
              <a:rPr lang="en-SG" sz="1400" b="1" dirty="0"/>
              <a:t>def</a:t>
            </a:r>
            <a:r>
              <a:rPr lang="en-SG" sz="1400" dirty="0"/>
              <a:t> unload(self):</a:t>
            </a:r>
          </a:p>
          <a:p>
            <a:pPr lvl="2"/>
            <a:r>
              <a:rPr lang="en-SG" sz="1400" dirty="0" err="1"/>
              <a:t>self.iface.removePluginMenu</a:t>
            </a:r>
            <a:r>
              <a:rPr lang="en-SG" sz="1400" dirty="0"/>
              <a:t>("&amp;Test plugins", </a:t>
            </a:r>
            <a:r>
              <a:rPr lang="en-SG" sz="1400" dirty="0" err="1"/>
              <a:t>self.action</a:t>
            </a:r>
            <a:r>
              <a:rPr lang="en-SG" sz="1400" dirty="0"/>
              <a:t>) 	</a:t>
            </a:r>
          </a:p>
          <a:p>
            <a:pPr lvl="2"/>
            <a:r>
              <a:rPr lang="en-SG" sz="1400" dirty="0" err="1"/>
              <a:t>self.iface.removeToolBarIcon</a:t>
            </a:r>
            <a:r>
              <a:rPr lang="en-SG" sz="1400" dirty="0"/>
              <a:t>(</a:t>
            </a:r>
            <a:r>
              <a:rPr lang="en-SG" sz="1400" dirty="0" err="1"/>
              <a:t>self.action</a:t>
            </a:r>
            <a:r>
              <a:rPr lang="en-SG" sz="1400" dirty="0"/>
              <a:t>) </a:t>
            </a:r>
          </a:p>
          <a:p>
            <a:pPr lvl="2"/>
            <a:r>
              <a:rPr lang="en-SG" sz="1400" dirty="0" err="1"/>
              <a:t>self.iface.mapCanvas</a:t>
            </a:r>
            <a:r>
              <a:rPr lang="en-SG" sz="1400" dirty="0"/>
              <a:t>().</a:t>
            </a:r>
            <a:r>
              <a:rPr lang="en-SG" sz="1400" dirty="0" err="1"/>
              <a:t>renderComplete.disconnect</a:t>
            </a:r>
            <a:r>
              <a:rPr lang="en-SG" sz="1400" dirty="0"/>
              <a:t>(</a:t>
            </a:r>
            <a:r>
              <a:rPr lang="en-SG" sz="1400" dirty="0" err="1"/>
              <a:t>self.renderTest</a:t>
            </a:r>
            <a:r>
              <a:rPr lang="en-SG" sz="1400" dirty="0"/>
              <a:t>) </a:t>
            </a:r>
          </a:p>
          <a:p>
            <a:pPr lvl="2"/>
            <a:endParaRPr lang="en-SG" sz="1400" dirty="0"/>
          </a:p>
          <a:p>
            <a:pPr lvl="1"/>
            <a:r>
              <a:rPr lang="en-SG" sz="1400" b="1" dirty="0"/>
              <a:t>def</a:t>
            </a:r>
            <a:r>
              <a:rPr lang="en-SG" sz="1400" dirty="0"/>
              <a:t> run(self): </a:t>
            </a:r>
          </a:p>
          <a:p>
            <a:pPr lvl="1"/>
            <a:r>
              <a:rPr lang="en-SG" sz="1400" dirty="0"/>
              <a:t>	print("</a:t>
            </a:r>
            <a:r>
              <a:rPr lang="en-SG" sz="1400" dirty="0" err="1"/>
              <a:t>TestPlugin</a:t>
            </a:r>
            <a:r>
              <a:rPr lang="en-SG" sz="1400" dirty="0"/>
              <a:t>: run called!") </a:t>
            </a:r>
          </a:p>
          <a:p>
            <a:pPr lvl="1"/>
            <a:endParaRPr lang="en-SG" sz="1400" dirty="0"/>
          </a:p>
          <a:p>
            <a:pPr lvl="1"/>
            <a:r>
              <a:rPr lang="en-SG" sz="1400" b="1" dirty="0"/>
              <a:t>def</a:t>
            </a:r>
            <a:r>
              <a:rPr lang="en-SG" sz="1400" dirty="0"/>
              <a:t> </a:t>
            </a:r>
            <a:r>
              <a:rPr lang="en-SG" sz="1400" dirty="0" err="1"/>
              <a:t>renderTest</a:t>
            </a:r>
            <a:r>
              <a:rPr lang="en-SG" sz="1400" dirty="0"/>
              <a:t>(self, painter): </a:t>
            </a:r>
          </a:p>
          <a:p>
            <a:pPr lvl="1"/>
            <a:r>
              <a:rPr lang="en-SG" sz="1400" dirty="0"/>
              <a:t>	print("</a:t>
            </a:r>
            <a:r>
              <a:rPr lang="en-SG" sz="1400" dirty="0" err="1"/>
              <a:t>TestPlugin</a:t>
            </a:r>
            <a:r>
              <a:rPr lang="en-SG" sz="1400" dirty="0"/>
              <a:t>: </a:t>
            </a:r>
            <a:r>
              <a:rPr lang="en-SG" sz="1400" dirty="0" err="1"/>
              <a:t>renderTest</a:t>
            </a:r>
            <a:r>
              <a:rPr lang="en-SG" sz="1400" dirty="0"/>
              <a:t> called!"))</a:t>
            </a:r>
            <a:endParaRPr lang="en-US" sz="1400" dirty="0">
              <a:solidFill>
                <a:schemeClr val="bg1">
                  <a:lumMod val="50000"/>
                </a:schemeClr>
              </a:solidFill>
            </a:endParaRPr>
          </a:p>
          <a:p>
            <a:pPr lvl="1"/>
            <a:endParaRPr lang="en-US" sz="1400" dirty="0">
              <a:solidFill>
                <a:schemeClr val="bg1">
                  <a:lumMod val="50000"/>
                </a:schemeClr>
              </a:solidFill>
            </a:endParaRPr>
          </a:p>
        </p:txBody>
      </p:sp>
    </p:spTree>
    <p:extLst>
      <p:ext uri="{BB962C8B-B14F-4D97-AF65-F5344CB8AC3E}">
        <p14:creationId xmlns:p14="http://schemas.microsoft.com/office/powerpoint/2010/main" val="310094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F204C4-20FB-42FA-89B2-04F3D4AC9D95}"/>
              </a:ext>
            </a:extLst>
          </p:cNvPr>
          <p:cNvSpPr txBox="1"/>
          <p:nvPr/>
        </p:nvSpPr>
        <p:spPr>
          <a:xfrm>
            <a:off x="1079953" y="1120676"/>
            <a:ext cx="9606244" cy="4401205"/>
          </a:xfrm>
          <a:prstGeom prst="rect">
            <a:avLst/>
          </a:prstGeom>
          <a:noFill/>
        </p:spPr>
        <p:txBody>
          <a:bodyPr wrap="square" rtlCol="0">
            <a:spAutoFit/>
          </a:bodyPr>
          <a:lstStyle/>
          <a:p>
            <a:r>
              <a:rPr lang="en-SG" sz="3200" u="sng" dirty="0">
                <a:latin typeface="Bahnschrift SemiLight SemiConde" panose="020B0502040204020203" pitchFamily="34" charset="0"/>
              </a:rPr>
              <a:t>Day 1 Morning</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Use Python Library (in QGIS &amp; Sublime Text) </a:t>
            </a:r>
            <a:r>
              <a:rPr lang="en-US" sz="2400" dirty="0">
                <a:solidFill>
                  <a:schemeClr val="bg1">
                    <a:lumMod val="65000"/>
                  </a:schemeClr>
                </a:solidFill>
                <a:latin typeface="Bahnschrift SemiLight SemiConde" panose="020B0502040204020203" pitchFamily="34" charset="0"/>
              </a:rPr>
              <a:t>from a GIS Perspective</a:t>
            </a:r>
          </a:p>
          <a:p>
            <a:pPr marL="800100" lvl="1" indent="-342900">
              <a:buFont typeface="Arial" panose="020B0604020202020204" pitchFamily="34" charset="0"/>
              <a:buChar char="•"/>
            </a:pPr>
            <a:r>
              <a:rPr lang="en-US" sz="2400" dirty="0">
                <a:latin typeface="Bahnschrift SemiLight SemiConde" panose="020B0502040204020203" pitchFamily="34" charset="0"/>
              </a:rPr>
              <a:t>Use Python Library (in JupyterLab) </a:t>
            </a:r>
            <a:r>
              <a:rPr lang="en-US" sz="2400" dirty="0">
                <a:solidFill>
                  <a:schemeClr val="bg1">
                    <a:lumMod val="65000"/>
                  </a:schemeClr>
                </a:solidFill>
                <a:latin typeface="Bahnschrift SemiLight SemiConde" panose="020B0502040204020203" pitchFamily="34" charset="0"/>
              </a:rPr>
              <a:t>from a data science perspective</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r>
              <a:rPr lang="en-SG" sz="3200" u="sng" dirty="0">
                <a:latin typeface="Bahnschrift SemiLight SemiConde" panose="020B0502040204020203" pitchFamily="34" charset="0"/>
              </a:rPr>
              <a:t>Day 1 Afternoon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400" dirty="0">
                <a:latin typeface="Bahnschrift SemiLight SemiConde" panose="020B0502040204020203" pitchFamily="34" charset="0"/>
              </a:rPr>
              <a:t>Use PYQGIS Library (in QGIS)</a:t>
            </a:r>
          </a:p>
          <a:p>
            <a:pPr marL="800100" lvl="1" indent="-342900">
              <a:buFont typeface="Arial" panose="020B0604020202020204" pitchFamily="34" charset="0"/>
              <a:buChar char="•"/>
            </a:pPr>
            <a:r>
              <a:rPr lang="en-US" sz="2400" dirty="0">
                <a:latin typeface="Bahnschrift SemiLight SemiConde" panose="020B0502040204020203" pitchFamily="34" charset="0"/>
              </a:rPr>
              <a:t>Use PYQGIS Library (in JupyterLab) for standalone application (optional)</a:t>
            </a:r>
          </a:p>
          <a:p>
            <a:pPr marL="342900"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2552123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1015663"/>
          </a:xfrm>
          <a:prstGeom prst="rect">
            <a:avLst/>
          </a:prstGeom>
          <a:noFill/>
        </p:spPr>
        <p:txBody>
          <a:bodyPr wrap="square" rtlCol="0">
            <a:spAutoFit/>
          </a:bodyPr>
          <a:lstStyle/>
          <a:p>
            <a:r>
              <a:rPr lang="en-SG" sz="3200" u="sng" dirty="0">
                <a:latin typeface="Bahnschrift SemiLight SemiConde" panose="020B0502040204020203" pitchFamily="34" charset="0"/>
              </a:rPr>
              <a:t>Linear Regression Model</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9" name="TextBox 8">
            <a:extLst>
              <a:ext uri="{FF2B5EF4-FFF2-40B4-BE49-F238E27FC236}">
                <a16:creationId xmlns:a16="http://schemas.microsoft.com/office/drawing/2014/main" id="{B73D7A44-C89B-0443-873F-ED02393A4950}"/>
              </a:ext>
            </a:extLst>
          </p:cNvPr>
          <p:cNvSpPr txBox="1"/>
          <p:nvPr/>
        </p:nvSpPr>
        <p:spPr>
          <a:xfrm>
            <a:off x="4622800" y="5168900"/>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DC8DC88C-256C-A74B-845C-2EF3FB94745C}"/>
              </a:ext>
            </a:extLst>
          </p:cNvPr>
          <p:cNvSpPr txBox="1"/>
          <p:nvPr/>
        </p:nvSpPr>
        <p:spPr>
          <a:xfrm>
            <a:off x="1452518" y="2342633"/>
            <a:ext cx="300082" cy="369332"/>
          </a:xfrm>
          <a:prstGeom prst="rect">
            <a:avLst/>
          </a:prstGeom>
          <a:noFill/>
        </p:spPr>
        <p:txBody>
          <a:bodyPr wrap="none" rtlCol="0">
            <a:spAutoFit/>
          </a:bodyPr>
          <a:lstStyle/>
          <a:p>
            <a:r>
              <a:rPr lang="en-US" dirty="0"/>
              <a:t>y</a:t>
            </a:r>
          </a:p>
        </p:txBody>
      </p:sp>
      <p:sp>
        <p:nvSpPr>
          <p:cNvPr id="11" name="Oval 10">
            <a:extLst>
              <a:ext uri="{FF2B5EF4-FFF2-40B4-BE49-F238E27FC236}">
                <a16:creationId xmlns:a16="http://schemas.microsoft.com/office/drawing/2014/main" id="{2FE1DB4F-1A5E-E14A-9828-9DB5CEAFA20D}"/>
              </a:ext>
            </a:extLst>
          </p:cNvPr>
          <p:cNvSpPr/>
          <p:nvPr/>
        </p:nvSpPr>
        <p:spPr>
          <a:xfrm>
            <a:off x="2182042" y="441960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59A2D5-2FA1-924C-A99D-2E8EB1E9A107}"/>
              </a:ext>
            </a:extLst>
          </p:cNvPr>
          <p:cNvSpPr/>
          <p:nvPr/>
        </p:nvSpPr>
        <p:spPr>
          <a:xfrm>
            <a:off x="2571750" y="453390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C0166D4-9482-C041-BF5D-8D4E938BA468}"/>
              </a:ext>
            </a:extLst>
          </p:cNvPr>
          <p:cNvSpPr/>
          <p:nvPr/>
        </p:nvSpPr>
        <p:spPr>
          <a:xfrm>
            <a:off x="2425700" y="4057652"/>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EB7C540-DB2E-5D4D-9882-BDCD35A3B16C}"/>
              </a:ext>
            </a:extLst>
          </p:cNvPr>
          <p:cNvSpPr/>
          <p:nvPr/>
        </p:nvSpPr>
        <p:spPr>
          <a:xfrm>
            <a:off x="2752725" y="378020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103CB6-E706-2F44-B755-9B6D4E76373C}"/>
              </a:ext>
            </a:extLst>
          </p:cNvPr>
          <p:cNvSpPr/>
          <p:nvPr/>
        </p:nvSpPr>
        <p:spPr>
          <a:xfrm>
            <a:off x="2872558" y="4114802"/>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a:extLst>
              <a:ext uri="{FF2B5EF4-FFF2-40B4-BE49-F238E27FC236}">
                <a16:creationId xmlns:a16="http://schemas.microsoft.com/office/drawing/2014/main" id="{6E382FF5-9039-0241-A35F-633D61AED909}"/>
              </a:ext>
            </a:extLst>
          </p:cNvPr>
          <p:cNvSpPr/>
          <p:nvPr/>
        </p:nvSpPr>
        <p:spPr>
          <a:xfrm>
            <a:off x="3124200" y="38481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B38C20-45E7-144C-89AE-EBD6BFBC0ABA}"/>
              </a:ext>
            </a:extLst>
          </p:cNvPr>
          <p:cNvSpPr/>
          <p:nvPr/>
        </p:nvSpPr>
        <p:spPr>
          <a:xfrm>
            <a:off x="3810000" y="3228539"/>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C59373-F9D8-7A4C-A980-08E89DED0C0B}"/>
              </a:ext>
            </a:extLst>
          </p:cNvPr>
          <p:cNvSpPr/>
          <p:nvPr/>
        </p:nvSpPr>
        <p:spPr>
          <a:xfrm>
            <a:off x="3412490" y="311114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F48655-1F28-4F4F-84B1-8AF164FA7739}"/>
              </a:ext>
            </a:extLst>
          </p:cNvPr>
          <p:cNvSpPr/>
          <p:nvPr/>
        </p:nvSpPr>
        <p:spPr>
          <a:xfrm>
            <a:off x="3517900" y="3595469"/>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DCF36DD-21D1-1041-ABF3-05128DB88A19}"/>
              </a:ext>
            </a:extLst>
          </p:cNvPr>
          <p:cNvCxnSpPr/>
          <p:nvPr/>
        </p:nvCxnSpPr>
        <p:spPr>
          <a:xfrm>
            <a:off x="1752600" y="5175766"/>
            <a:ext cx="287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4E7C8E4-89B4-C742-B5E3-171C71979301}"/>
              </a:ext>
            </a:extLst>
          </p:cNvPr>
          <p:cNvCxnSpPr>
            <a:cxnSpLocks/>
          </p:cNvCxnSpPr>
          <p:nvPr/>
        </p:nvCxnSpPr>
        <p:spPr>
          <a:xfrm flipV="1">
            <a:off x="1752600" y="2567284"/>
            <a:ext cx="0" cy="2616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7D651-119B-1D41-8B57-AB8995FF6FB6}"/>
              </a:ext>
            </a:extLst>
          </p:cNvPr>
          <p:cNvCxnSpPr>
            <a:cxnSpLocks/>
          </p:cNvCxnSpPr>
          <p:nvPr/>
        </p:nvCxnSpPr>
        <p:spPr>
          <a:xfrm flipV="1">
            <a:off x="2052683" y="2926317"/>
            <a:ext cx="2011317" cy="188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387EDA-5AE7-5C4A-B54C-939DD2043567}"/>
              </a:ext>
            </a:extLst>
          </p:cNvPr>
          <p:cNvSpPr txBox="1"/>
          <p:nvPr/>
        </p:nvSpPr>
        <p:spPr>
          <a:xfrm>
            <a:off x="4453708" y="3748956"/>
            <a:ext cx="5854700" cy="1200329"/>
          </a:xfrm>
          <a:prstGeom prst="rect">
            <a:avLst/>
          </a:prstGeom>
          <a:noFill/>
        </p:spPr>
        <p:txBody>
          <a:bodyPr wrap="square" rtlCol="0">
            <a:spAutoFit/>
          </a:bodyPr>
          <a:lstStyle/>
          <a:p>
            <a:pPr marL="1257300" lvl="2" indent="-342900">
              <a:buFont typeface="Arial" panose="020B0604020202020204" pitchFamily="34" charset="0"/>
              <a:buChar char="•"/>
            </a:pPr>
            <a:r>
              <a:rPr lang="en-US" sz="2400" dirty="0">
                <a:latin typeface="Bahnschrift SemiLight SemiConde" panose="020B0502040204020203" pitchFamily="34" charset="0"/>
              </a:rPr>
              <a:t>Coefficient (slope)</a:t>
            </a:r>
          </a:p>
          <a:p>
            <a:pPr marL="1257300" lvl="2" indent="-342900">
              <a:buFont typeface="Arial" panose="020B0604020202020204" pitchFamily="34" charset="0"/>
              <a:buChar char="•"/>
            </a:pPr>
            <a:r>
              <a:rPr lang="en-US" sz="2400" dirty="0">
                <a:latin typeface="Bahnschrift SemiLight SemiConde" panose="020B0502040204020203" pitchFamily="34" charset="0"/>
              </a:rPr>
              <a:t>Residuals</a:t>
            </a:r>
          </a:p>
          <a:p>
            <a:pPr marL="1257300" lvl="2" indent="-342900">
              <a:buFont typeface="Arial" panose="020B0604020202020204" pitchFamily="34" charset="0"/>
              <a:buChar char="•"/>
            </a:pPr>
            <a:r>
              <a:rPr lang="en-US" sz="2400" dirty="0">
                <a:latin typeface="Bahnschrift SemiLight SemiConde" panose="020B0502040204020203" pitchFamily="34" charset="0"/>
              </a:rPr>
              <a:t>R-squared (variance explained)</a:t>
            </a:r>
          </a:p>
        </p:txBody>
      </p:sp>
      <p:pic>
        <p:nvPicPr>
          <p:cNvPr id="32" name="Picture 31">
            <a:extLst>
              <a:ext uri="{FF2B5EF4-FFF2-40B4-BE49-F238E27FC236}">
                <a16:creationId xmlns:a16="http://schemas.microsoft.com/office/drawing/2014/main" id="{2A8372C5-96F5-A246-994F-1EB1949C8122}"/>
              </a:ext>
            </a:extLst>
          </p:cNvPr>
          <p:cNvPicPr>
            <a:picLocks noChangeAspect="1"/>
          </p:cNvPicPr>
          <p:nvPr/>
        </p:nvPicPr>
        <p:blipFill>
          <a:blip r:embed="rId3"/>
          <a:stretch>
            <a:fillRect/>
          </a:stretch>
        </p:blipFill>
        <p:spPr>
          <a:xfrm>
            <a:off x="5491117" y="2613598"/>
            <a:ext cx="5745088" cy="269301"/>
          </a:xfrm>
          <a:prstGeom prst="rect">
            <a:avLst/>
          </a:prstGeom>
        </p:spPr>
      </p:pic>
      <p:pic>
        <p:nvPicPr>
          <p:cNvPr id="34" name="Picture 33">
            <a:extLst>
              <a:ext uri="{FF2B5EF4-FFF2-40B4-BE49-F238E27FC236}">
                <a16:creationId xmlns:a16="http://schemas.microsoft.com/office/drawing/2014/main" id="{2772C3BF-E29C-9D40-9F3C-42FE21F25D8E}"/>
              </a:ext>
            </a:extLst>
          </p:cNvPr>
          <p:cNvPicPr>
            <a:picLocks noChangeAspect="1"/>
          </p:cNvPicPr>
          <p:nvPr/>
        </p:nvPicPr>
        <p:blipFill>
          <a:blip r:embed="rId4"/>
          <a:stretch>
            <a:fillRect/>
          </a:stretch>
        </p:blipFill>
        <p:spPr>
          <a:xfrm>
            <a:off x="5491117" y="3176788"/>
            <a:ext cx="1058345" cy="203528"/>
          </a:xfrm>
          <a:prstGeom prst="rect">
            <a:avLst/>
          </a:prstGeom>
        </p:spPr>
      </p:pic>
      <p:grpSp>
        <p:nvGrpSpPr>
          <p:cNvPr id="58" name="Group 57">
            <a:extLst>
              <a:ext uri="{FF2B5EF4-FFF2-40B4-BE49-F238E27FC236}">
                <a16:creationId xmlns:a16="http://schemas.microsoft.com/office/drawing/2014/main" id="{2648DF91-D476-C549-AC4C-84128882E12B}"/>
              </a:ext>
            </a:extLst>
          </p:cNvPr>
          <p:cNvGrpSpPr/>
          <p:nvPr/>
        </p:nvGrpSpPr>
        <p:grpSpPr>
          <a:xfrm>
            <a:off x="2239192" y="3097610"/>
            <a:ext cx="1632494" cy="1550591"/>
            <a:chOff x="2239192" y="3097610"/>
            <a:chExt cx="1632494" cy="1550591"/>
          </a:xfrm>
        </p:grpSpPr>
        <p:cxnSp>
          <p:nvCxnSpPr>
            <p:cNvPr id="39" name="Straight Connector 38">
              <a:extLst>
                <a:ext uri="{FF2B5EF4-FFF2-40B4-BE49-F238E27FC236}">
                  <a16:creationId xmlns:a16="http://schemas.microsoft.com/office/drawing/2014/main" id="{2B2F4177-108E-D542-8AC0-4BD760096C64}"/>
                </a:ext>
              </a:extLst>
            </p:cNvPr>
            <p:cNvCxnSpPr>
              <a:stCxn id="18" idx="4"/>
            </p:cNvCxnSpPr>
            <p:nvPr/>
          </p:nvCxnSpPr>
          <p:spPr>
            <a:xfrm>
              <a:off x="3469640" y="3225444"/>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33AED1-0F8E-1848-9377-28700A5091B8}"/>
                </a:ext>
              </a:extLst>
            </p:cNvPr>
            <p:cNvCxnSpPr/>
            <p:nvPr/>
          </p:nvCxnSpPr>
          <p:spPr>
            <a:xfrm>
              <a:off x="2628900" y="4273625"/>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FCD64D-04B9-D647-8322-A43328EB36FF}"/>
                </a:ext>
              </a:extLst>
            </p:cNvPr>
            <p:cNvCxnSpPr/>
            <p:nvPr/>
          </p:nvCxnSpPr>
          <p:spPr>
            <a:xfrm>
              <a:off x="2482850" y="4158032"/>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F03981-FD67-CB46-94EA-24C6CD144B3D}"/>
                </a:ext>
              </a:extLst>
            </p:cNvPr>
            <p:cNvCxnSpPr>
              <a:cxnSpLocks/>
            </p:cNvCxnSpPr>
            <p:nvPr/>
          </p:nvCxnSpPr>
          <p:spPr>
            <a:xfrm>
              <a:off x="2809875" y="3894504"/>
              <a:ext cx="0" cy="2202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321FB06-0A27-9F49-BBAF-504009134006}"/>
                </a:ext>
              </a:extLst>
            </p:cNvPr>
            <p:cNvCxnSpPr>
              <a:cxnSpLocks/>
              <a:endCxn id="19" idx="0"/>
            </p:cNvCxnSpPr>
            <p:nvPr/>
          </p:nvCxnSpPr>
          <p:spPr>
            <a:xfrm>
              <a:off x="3575050" y="3355582"/>
              <a:ext cx="0" cy="2398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0A7063-9BA1-5743-B58D-97811437422E}"/>
                </a:ext>
              </a:extLst>
            </p:cNvPr>
            <p:cNvCxnSpPr>
              <a:cxnSpLocks/>
              <a:endCxn id="17" idx="0"/>
            </p:cNvCxnSpPr>
            <p:nvPr/>
          </p:nvCxnSpPr>
          <p:spPr>
            <a:xfrm flipH="1">
              <a:off x="3867150" y="3097610"/>
              <a:ext cx="4536" cy="130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F76FEE8-885E-A941-8A3A-F243807CE163}"/>
                </a:ext>
              </a:extLst>
            </p:cNvPr>
            <p:cNvCxnSpPr>
              <a:cxnSpLocks/>
              <a:endCxn id="16" idx="0"/>
            </p:cNvCxnSpPr>
            <p:nvPr/>
          </p:nvCxnSpPr>
          <p:spPr>
            <a:xfrm>
              <a:off x="3181350" y="3748956"/>
              <a:ext cx="0" cy="99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C9F6B88-9DCA-7946-9A1F-AC455CFB1629}"/>
                </a:ext>
              </a:extLst>
            </p:cNvPr>
            <p:cNvCxnSpPr>
              <a:cxnSpLocks/>
            </p:cNvCxnSpPr>
            <p:nvPr/>
          </p:nvCxnSpPr>
          <p:spPr>
            <a:xfrm>
              <a:off x="2927237" y="4015658"/>
              <a:ext cx="0" cy="99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A6A9A0-A86B-9B4C-B1B2-D3241C44DB8B}"/>
                </a:ext>
              </a:extLst>
            </p:cNvPr>
            <p:cNvCxnSpPr>
              <a:cxnSpLocks/>
              <a:stCxn id="11" idx="4"/>
            </p:cNvCxnSpPr>
            <p:nvPr/>
          </p:nvCxnSpPr>
          <p:spPr>
            <a:xfrm>
              <a:off x="2239192" y="4533901"/>
              <a:ext cx="0" cy="114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63" name="Picture 62">
            <a:extLst>
              <a:ext uri="{FF2B5EF4-FFF2-40B4-BE49-F238E27FC236}">
                <a16:creationId xmlns:a16="http://schemas.microsoft.com/office/drawing/2014/main" id="{AC5D7DC9-7D58-B849-849E-99F5795DA5E4}"/>
              </a:ext>
            </a:extLst>
          </p:cNvPr>
          <p:cNvPicPr>
            <a:picLocks noChangeAspect="1"/>
          </p:cNvPicPr>
          <p:nvPr/>
        </p:nvPicPr>
        <p:blipFill rotWithShape="1">
          <a:blip r:embed="rId5"/>
          <a:srcRect r="68274" b="-15099"/>
          <a:stretch/>
        </p:blipFill>
        <p:spPr>
          <a:xfrm>
            <a:off x="6528301" y="5060807"/>
            <a:ext cx="1481637" cy="594720"/>
          </a:xfrm>
          <a:prstGeom prst="rect">
            <a:avLst/>
          </a:prstGeom>
        </p:spPr>
      </p:pic>
    </p:spTree>
    <p:extLst>
      <p:ext uri="{BB962C8B-B14F-4D97-AF65-F5344CB8AC3E}">
        <p14:creationId xmlns:p14="http://schemas.microsoft.com/office/powerpoint/2010/main" val="12467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A9349-0DD9-1840-8BFB-88948807F0A0}"/>
              </a:ext>
            </a:extLst>
          </p:cNvPr>
          <p:cNvSpPr txBox="1"/>
          <p:nvPr/>
        </p:nvSpPr>
        <p:spPr>
          <a:xfrm>
            <a:off x="1079952" y="1120676"/>
            <a:ext cx="8822331" cy="584775"/>
          </a:xfrm>
          <a:prstGeom prst="rect">
            <a:avLst/>
          </a:prstGeom>
          <a:noFill/>
        </p:spPr>
        <p:txBody>
          <a:bodyPr wrap="square" rtlCol="0">
            <a:spAutoFit/>
          </a:bodyPr>
          <a:lstStyle/>
          <a:p>
            <a:r>
              <a:rPr lang="en-SG" sz="3200" u="sng" dirty="0">
                <a:latin typeface="Bahnschrift SemiLight SemiConde" panose="020B0502040204020203" pitchFamily="34" charset="0"/>
              </a:rPr>
              <a:t>OLS Assumptions: </a:t>
            </a:r>
          </a:p>
        </p:txBody>
      </p:sp>
      <p:sp>
        <p:nvSpPr>
          <p:cNvPr id="3" name="TextBox 2">
            <a:extLst>
              <a:ext uri="{FF2B5EF4-FFF2-40B4-BE49-F238E27FC236}">
                <a16:creationId xmlns:a16="http://schemas.microsoft.com/office/drawing/2014/main" id="{01F60454-6C51-534E-9859-66B5E1D20692}"/>
              </a:ext>
            </a:extLst>
          </p:cNvPr>
          <p:cNvSpPr txBox="1"/>
          <p:nvPr/>
        </p:nvSpPr>
        <p:spPr>
          <a:xfrm>
            <a:off x="1079952" y="1705451"/>
            <a:ext cx="8822331" cy="3477875"/>
          </a:xfrm>
          <a:prstGeom prst="rect">
            <a:avLst/>
          </a:prstGeom>
          <a:noFill/>
        </p:spPr>
        <p:txBody>
          <a:bodyPr wrap="square" rtlCol="0">
            <a:spAutoFit/>
          </a:bodyPr>
          <a:lstStyle/>
          <a:p>
            <a:pPr lvl="2"/>
            <a:endParaRPr lang="en-US" sz="2200" dirty="0">
              <a:latin typeface="Bahnschrift SemiLight SemiConde" panose="020B0502040204020203" pitchFamily="34" charset="0"/>
            </a:endParaRPr>
          </a:p>
          <a:p>
            <a:pPr marL="971550" lvl="1" indent="-514350">
              <a:buFont typeface="+mj-lt"/>
              <a:buAutoNum type="arabicPeriod"/>
            </a:pPr>
            <a:r>
              <a:rPr lang="en-US" sz="2200" dirty="0">
                <a:latin typeface="Bahnschrift SemiLight SemiConde" panose="020B0502040204020203" pitchFamily="34" charset="0"/>
              </a:rPr>
              <a:t>The regression model is linear in the coefficients and the error term.</a:t>
            </a:r>
          </a:p>
          <a:p>
            <a:pPr marL="971550" lvl="1" indent="-514350">
              <a:buFont typeface="+mj-lt"/>
              <a:buAutoNum type="arabicPeriod"/>
            </a:pPr>
            <a:r>
              <a:rPr lang="en-US" sz="2200" dirty="0">
                <a:latin typeface="Bahnschrift SemiLight SemiConde" panose="020B0502040204020203" pitchFamily="34" charset="0"/>
              </a:rPr>
              <a:t>The error term has a population mean of zero.</a:t>
            </a:r>
          </a:p>
          <a:p>
            <a:pPr marL="971550" lvl="1" indent="-514350">
              <a:buFont typeface="+mj-lt"/>
              <a:buAutoNum type="arabicPeriod"/>
            </a:pPr>
            <a:r>
              <a:rPr lang="en-US" sz="2200" dirty="0">
                <a:latin typeface="Bahnschrift SemiLight SemiConde" panose="020B0502040204020203" pitchFamily="34" charset="0"/>
              </a:rPr>
              <a:t>All independent variables are uncorrelated with the error term.</a:t>
            </a:r>
          </a:p>
          <a:p>
            <a:pPr marL="971550" lvl="1" indent="-514350">
              <a:buFont typeface="+mj-lt"/>
              <a:buAutoNum type="arabicPeriod"/>
            </a:pPr>
            <a:r>
              <a:rPr lang="en-US" sz="2200" dirty="0">
                <a:latin typeface="Bahnschrift SemiLight SemiConde" panose="020B0502040204020203" pitchFamily="34" charset="0"/>
              </a:rPr>
              <a:t>Observations of the error term are uncorrelated with each other</a:t>
            </a:r>
          </a:p>
          <a:p>
            <a:pPr marL="971550" lvl="1" indent="-514350">
              <a:buFont typeface="+mj-lt"/>
              <a:buAutoNum type="arabicPeriod"/>
            </a:pPr>
            <a:r>
              <a:rPr lang="en-US" sz="2200" dirty="0">
                <a:latin typeface="Bahnschrift SemiLight SemiConde" panose="020B0502040204020203" pitchFamily="34" charset="0"/>
              </a:rPr>
              <a:t>The error term has a constant variance (no heteroscedasticity)</a:t>
            </a:r>
          </a:p>
          <a:p>
            <a:pPr marL="971550" lvl="1" indent="-514350">
              <a:buFont typeface="+mj-lt"/>
              <a:buAutoNum type="arabicPeriod"/>
            </a:pPr>
            <a:r>
              <a:rPr lang="en-US" sz="2200" dirty="0">
                <a:latin typeface="Bahnschrift SemiLight SemiConde" panose="020B0502040204020203" pitchFamily="34" charset="0"/>
              </a:rPr>
              <a:t>No independent variable is a perfect linear function of other explanatory variables (avoid multicollinearity)</a:t>
            </a:r>
          </a:p>
          <a:p>
            <a:pPr marL="971550" lvl="1" indent="-514350">
              <a:buFont typeface="+mj-lt"/>
              <a:buAutoNum type="arabicPeriod"/>
            </a:pPr>
            <a:r>
              <a:rPr lang="en-US" sz="2200" dirty="0">
                <a:solidFill>
                  <a:schemeClr val="bg1">
                    <a:lumMod val="50000"/>
                  </a:schemeClr>
                </a:solidFill>
                <a:latin typeface="Bahnschrift SemiLight SemiConde" panose="020B0502040204020203" pitchFamily="34" charset="0"/>
              </a:rPr>
              <a:t>The error term is normally distributed (optional)</a:t>
            </a:r>
          </a:p>
        </p:txBody>
      </p:sp>
    </p:spTree>
    <p:extLst>
      <p:ext uri="{BB962C8B-B14F-4D97-AF65-F5344CB8AC3E}">
        <p14:creationId xmlns:p14="http://schemas.microsoft.com/office/powerpoint/2010/main" val="1202212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3170099"/>
          </a:xfrm>
          <a:prstGeom prst="rect">
            <a:avLst/>
          </a:prstGeom>
          <a:noFill/>
        </p:spPr>
        <p:txBody>
          <a:bodyPr wrap="square" rtlCol="0">
            <a:spAutoFit/>
          </a:bodyPr>
          <a:lstStyle/>
          <a:p>
            <a:r>
              <a:rPr lang="en-SG" sz="3200" u="sng" dirty="0">
                <a:latin typeface="Bahnschrift SemiLight SemiConde" panose="020B0502040204020203" pitchFamily="34" charset="0"/>
              </a:rPr>
              <a:t>Linear Regression Models</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Ordinary Least Squares (OLS)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Spatial Auto-Regression</a:t>
            </a:r>
          </a:p>
          <a:p>
            <a:pPr marL="1257300" lvl="2" indent="-342900">
              <a:buFont typeface="Arial" panose="020B0604020202020204" pitchFamily="34" charset="0"/>
              <a:buChar char="•"/>
            </a:pPr>
            <a:endParaRPr lang="en-SG"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Geographically Weighted Regression (GWR) </a:t>
            </a: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949417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29946-4E84-408B-BBD7-FC8BB06BCE14}"/>
              </a:ext>
            </a:extLst>
          </p:cNvPr>
          <p:cNvSpPr txBox="1"/>
          <p:nvPr/>
        </p:nvSpPr>
        <p:spPr>
          <a:xfrm>
            <a:off x="1079952" y="1120676"/>
            <a:ext cx="8822331" cy="3170099"/>
          </a:xfrm>
          <a:prstGeom prst="rect">
            <a:avLst/>
          </a:prstGeom>
          <a:noFill/>
        </p:spPr>
        <p:txBody>
          <a:bodyPr wrap="square" rtlCol="0">
            <a:spAutoFit/>
          </a:bodyPr>
          <a:lstStyle/>
          <a:p>
            <a:r>
              <a:rPr lang="en-SG" sz="3200" u="sng" dirty="0">
                <a:latin typeface="Bahnschrift SemiLight SemiConde" panose="020B0502040204020203" pitchFamily="34" charset="0"/>
              </a:rPr>
              <a:t>Spatial Autocorrelation</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Why?</a:t>
            </a:r>
          </a:p>
          <a:p>
            <a:pPr marL="1714500" lvl="3" indent="-342900">
              <a:buFont typeface="Arial" panose="020B0604020202020204" pitchFamily="34" charset="0"/>
              <a:buChar char="•"/>
            </a:pPr>
            <a:r>
              <a:rPr lang="en-US" sz="2800" dirty="0">
                <a:latin typeface="Bahnschrift SemiLight SemiConde" panose="020B0502040204020203" pitchFamily="34" charset="0"/>
              </a:rPr>
              <a:t>Regression</a:t>
            </a:r>
          </a:p>
          <a:p>
            <a:pPr marL="1714500" lvl="3" indent="-342900">
              <a:buFont typeface="Arial" panose="020B0604020202020204" pitchFamily="34" charset="0"/>
              <a:buChar char="•"/>
            </a:pPr>
            <a:r>
              <a:rPr lang="en-US" sz="2800" dirty="0">
                <a:latin typeface="Bahnschrift SemiLight SemiConde" panose="020B0502040204020203" pitchFamily="34" charset="0"/>
              </a:rPr>
              <a:t>Residuals</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What is autocorrelation?</a:t>
            </a:r>
          </a:p>
        </p:txBody>
      </p:sp>
    </p:spTree>
    <p:extLst>
      <p:ext uri="{BB962C8B-B14F-4D97-AF65-F5344CB8AC3E}">
        <p14:creationId xmlns:p14="http://schemas.microsoft.com/office/powerpoint/2010/main" val="2177802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pulation vs Sample">
            <a:extLst>
              <a:ext uri="{FF2B5EF4-FFF2-40B4-BE49-F238E27FC236}">
                <a16:creationId xmlns:a16="http://schemas.microsoft.com/office/drawing/2014/main" id="{96CE22CF-8FB8-0A4B-87FD-509C37E29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186" y="851859"/>
            <a:ext cx="8723627" cy="52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68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D0457-7479-7743-9002-638B557C300C}"/>
              </a:ext>
            </a:extLst>
          </p:cNvPr>
          <p:cNvPicPr>
            <a:picLocks noChangeAspect="1"/>
          </p:cNvPicPr>
          <p:nvPr/>
        </p:nvPicPr>
        <p:blipFill>
          <a:blip r:embed="rId3"/>
          <a:stretch>
            <a:fillRect/>
          </a:stretch>
        </p:blipFill>
        <p:spPr>
          <a:xfrm>
            <a:off x="2878347" y="1705451"/>
            <a:ext cx="6435305" cy="4290203"/>
          </a:xfrm>
          <a:prstGeom prst="rect">
            <a:avLst/>
          </a:prstGeom>
        </p:spPr>
      </p:pic>
      <p:sp>
        <p:nvSpPr>
          <p:cNvPr id="4" name="TextBox 3">
            <a:extLst>
              <a:ext uri="{FF2B5EF4-FFF2-40B4-BE49-F238E27FC236}">
                <a16:creationId xmlns:a16="http://schemas.microsoft.com/office/drawing/2014/main" id="{DBB5245D-AE5D-A442-A953-ADB30D5E564E}"/>
              </a:ext>
            </a:extLst>
          </p:cNvPr>
          <p:cNvSpPr txBox="1"/>
          <p:nvPr/>
        </p:nvSpPr>
        <p:spPr>
          <a:xfrm>
            <a:off x="1079952" y="1120676"/>
            <a:ext cx="5838433" cy="584775"/>
          </a:xfrm>
          <a:prstGeom prst="rect">
            <a:avLst/>
          </a:prstGeom>
          <a:noFill/>
        </p:spPr>
        <p:txBody>
          <a:bodyPr wrap="square" rtlCol="0">
            <a:spAutoFit/>
          </a:bodyPr>
          <a:lstStyle/>
          <a:p>
            <a:r>
              <a:rPr lang="en-SG" sz="3200" u="sng" dirty="0">
                <a:latin typeface="Bahnschrift SemiLight SemiConde" panose="020B0502040204020203" pitchFamily="34" charset="0"/>
              </a:rPr>
              <a:t>Null vs. Alternative Hypothesis</a:t>
            </a:r>
          </a:p>
        </p:txBody>
      </p:sp>
      <p:sp>
        <p:nvSpPr>
          <p:cNvPr id="5" name="Rectangle 4">
            <a:extLst>
              <a:ext uri="{FF2B5EF4-FFF2-40B4-BE49-F238E27FC236}">
                <a16:creationId xmlns:a16="http://schemas.microsoft.com/office/drawing/2014/main" id="{B9DCB824-344F-3945-94F3-6D2BFA8B866A}"/>
              </a:ext>
            </a:extLst>
          </p:cNvPr>
          <p:cNvSpPr/>
          <p:nvPr/>
        </p:nvSpPr>
        <p:spPr>
          <a:xfrm>
            <a:off x="3605842" y="3429000"/>
            <a:ext cx="1811548" cy="194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381039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0D8F88-38AE-F94D-AD3A-C9D849BCE84A}"/>
              </a:ext>
            </a:extLst>
          </p:cNvPr>
          <p:cNvSpPr txBox="1"/>
          <p:nvPr/>
        </p:nvSpPr>
        <p:spPr>
          <a:xfrm>
            <a:off x="1079952" y="1120676"/>
            <a:ext cx="5838433" cy="584775"/>
          </a:xfrm>
          <a:prstGeom prst="rect">
            <a:avLst/>
          </a:prstGeom>
          <a:noFill/>
        </p:spPr>
        <p:txBody>
          <a:bodyPr wrap="square" rtlCol="0">
            <a:spAutoFit/>
          </a:bodyPr>
          <a:lstStyle/>
          <a:p>
            <a:r>
              <a:rPr lang="en-SG" sz="3200" u="sng" dirty="0">
                <a:latin typeface="Bahnschrift SemiLight SemiConde" panose="020B0502040204020203" pitchFamily="34" charset="0"/>
              </a:rPr>
              <a:t>p-Value</a:t>
            </a:r>
          </a:p>
        </p:txBody>
      </p:sp>
      <p:pic>
        <p:nvPicPr>
          <p:cNvPr id="3" name="Picture 4" descr="Python Statistics">
            <a:extLst>
              <a:ext uri="{FF2B5EF4-FFF2-40B4-BE49-F238E27FC236}">
                <a16:creationId xmlns:a16="http://schemas.microsoft.com/office/drawing/2014/main" id="{702958CD-0EB1-0948-BEB0-8CD22615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819" y="1997686"/>
            <a:ext cx="5956965" cy="32316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5205B8-71E3-7143-AF53-F17B5F9764FD}"/>
              </a:ext>
            </a:extLst>
          </p:cNvPr>
          <p:cNvSpPr txBox="1"/>
          <p:nvPr/>
        </p:nvSpPr>
        <p:spPr>
          <a:xfrm>
            <a:off x="6306811" y="5075450"/>
            <a:ext cx="3904980" cy="307777"/>
          </a:xfrm>
          <a:prstGeom prst="rect">
            <a:avLst/>
          </a:prstGeom>
          <a:noFill/>
        </p:spPr>
        <p:txBody>
          <a:bodyPr wrap="none" rtlCol="0">
            <a:spAutoFit/>
          </a:bodyPr>
          <a:lstStyle/>
          <a:p>
            <a:r>
              <a:rPr lang="en-US" sz="1400" dirty="0">
                <a:solidFill>
                  <a:schemeClr val="bg1">
                    <a:lumMod val="65000"/>
                  </a:schemeClr>
                </a:solidFill>
              </a:rPr>
              <a:t>https://data-</a:t>
            </a:r>
            <a:r>
              <a:rPr lang="en-US" sz="1400" dirty="0" err="1">
                <a:solidFill>
                  <a:schemeClr val="bg1">
                    <a:lumMod val="65000"/>
                  </a:schemeClr>
                </a:solidFill>
              </a:rPr>
              <a:t>flair.training</a:t>
            </a:r>
            <a:r>
              <a:rPr lang="en-US" sz="1400" dirty="0">
                <a:solidFill>
                  <a:schemeClr val="bg1">
                    <a:lumMod val="65000"/>
                  </a:schemeClr>
                </a:solidFill>
              </a:rPr>
              <a:t>/blogs/python-statistics/</a:t>
            </a:r>
          </a:p>
        </p:txBody>
      </p:sp>
      <p:sp>
        <p:nvSpPr>
          <p:cNvPr id="5" name="Rectangle 4">
            <a:extLst>
              <a:ext uri="{FF2B5EF4-FFF2-40B4-BE49-F238E27FC236}">
                <a16:creationId xmlns:a16="http://schemas.microsoft.com/office/drawing/2014/main" id="{6FD0AAFB-D028-A440-8BCA-7F208EABB478}"/>
              </a:ext>
            </a:extLst>
          </p:cNvPr>
          <p:cNvSpPr/>
          <p:nvPr/>
        </p:nvSpPr>
        <p:spPr>
          <a:xfrm>
            <a:off x="0" y="2644016"/>
            <a:ext cx="5503653" cy="1938992"/>
          </a:xfrm>
          <a:prstGeom prst="rect">
            <a:avLst/>
          </a:prstGeom>
        </p:spPr>
        <p:txBody>
          <a:bodyPr wrap="square">
            <a:spAutoFit/>
          </a:bodyPr>
          <a:lstStyle/>
          <a:p>
            <a:pPr marL="1257300" lvl="2" indent="-342900">
              <a:buFont typeface="Arial" panose="020B0604020202020204" pitchFamily="34" charset="0"/>
              <a:buChar char="•"/>
            </a:pPr>
            <a:r>
              <a:rPr lang="en-SG" sz="2400" dirty="0"/>
              <a:t>The probability that, </a:t>
            </a:r>
            <a:r>
              <a:rPr lang="en-SG" sz="2400" dirty="0">
                <a:solidFill>
                  <a:srgbClr val="0000FF"/>
                </a:solidFill>
              </a:rPr>
              <a:t>when the null hypothesis is true</a:t>
            </a:r>
            <a:r>
              <a:rPr lang="en-SG" sz="2400" dirty="0"/>
              <a:t>, the </a:t>
            </a:r>
            <a:r>
              <a:rPr lang="en-SG" sz="2400" dirty="0">
                <a:solidFill>
                  <a:srgbClr val="0000FF"/>
                </a:solidFill>
              </a:rPr>
              <a:t>statistical summary</a:t>
            </a:r>
            <a:r>
              <a:rPr lang="en-SG" sz="2400" dirty="0"/>
              <a:t> is equal to or greater than the actual observed results. </a:t>
            </a:r>
          </a:p>
        </p:txBody>
      </p:sp>
    </p:spTree>
    <p:extLst>
      <p:ext uri="{BB962C8B-B14F-4D97-AF65-F5344CB8AC3E}">
        <p14:creationId xmlns:p14="http://schemas.microsoft.com/office/powerpoint/2010/main" val="3007274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1446550"/>
          </a:xfrm>
          <a:prstGeom prst="rect">
            <a:avLst/>
          </a:prstGeom>
          <a:noFill/>
        </p:spPr>
        <p:txBody>
          <a:bodyPr wrap="square" rtlCol="0">
            <a:spAutoFit/>
          </a:bodyPr>
          <a:lstStyle/>
          <a:p>
            <a:r>
              <a:rPr lang="en-SG" sz="3200" u="sng" dirty="0">
                <a:latin typeface="Bahnschrift SemiLight SemiConde" panose="020B0502040204020203" pitchFamily="34" charset="0"/>
              </a:rPr>
              <a:t>Spatial Weights</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4" name="Picture 3">
            <a:extLst>
              <a:ext uri="{FF2B5EF4-FFF2-40B4-BE49-F238E27FC236}">
                <a16:creationId xmlns:a16="http://schemas.microsoft.com/office/drawing/2014/main" id="{5D79DD60-5F0A-9140-9D79-670F2CEB4B5B}"/>
              </a:ext>
            </a:extLst>
          </p:cNvPr>
          <p:cNvPicPr>
            <a:picLocks noChangeAspect="1"/>
          </p:cNvPicPr>
          <p:nvPr/>
        </p:nvPicPr>
        <p:blipFill>
          <a:blip r:embed="rId3"/>
          <a:stretch>
            <a:fillRect/>
          </a:stretch>
        </p:blipFill>
        <p:spPr>
          <a:xfrm>
            <a:off x="2171699" y="2220674"/>
            <a:ext cx="2821939" cy="2910125"/>
          </a:xfrm>
          <a:prstGeom prst="rect">
            <a:avLst/>
          </a:prstGeom>
        </p:spPr>
      </p:pic>
      <p:pic>
        <p:nvPicPr>
          <p:cNvPr id="6" name="Picture 5">
            <a:extLst>
              <a:ext uri="{FF2B5EF4-FFF2-40B4-BE49-F238E27FC236}">
                <a16:creationId xmlns:a16="http://schemas.microsoft.com/office/drawing/2014/main" id="{E8FCC47C-D5D8-D94B-9E67-CB656B0017C5}"/>
              </a:ext>
            </a:extLst>
          </p:cNvPr>
          <p:cNvPicPr>
            <a:picLocks noChangeAspect="1"/>
          </p:cNvPicPr>
          <p:nvPr/>
        </p:nvPicPr>
        <p:blipFill>
          <a:blip r:embed="rId4"/>
          <a:stretch>
            <a:fillRect/>
          </a:stretch>
        </p:blipFill>
        <p:spPr>
          <a:xfrm>
            <a:off x="7198364" y="2220673"/>
            <a:ext cx="2932006" cy="2910125"/>
          </a:xfrm>
          <a:prstGeom prst="rect">
            <a:avLst/>
          </a:prstGeom>
        </p:spPr>
      </p:pic>
      <p:sp>
        <p:nvSpPr>
          <p:cNvPr id="7" name="TextBox 6">
            <a:extLst>
              <a:ext uri="{FF2B5EF4-FFF2-40B4-BE49-F238E27FC236}">
                <a16:creationId xmlns:a16="http://schemas.microsoft.com/office/drawing/2014/main" id="{40E17595-9469-1C4A-806D-1D0BEA4C505C}"/>
              </a:ext>
            </a:extLst>
          </p:cNvPr>
          <p:cNvSpPr txBox="1"/>
          <p:nvPr/>
        </p:nvSpPr>
        <p:spPr>
          <a:xfrm>
            <a:off x="2774273" y="5130798"/>
            <a:ext cx="1616789" cy="369332"/>
          </a:xfrm>
          <a:prstGeom prst="rect">
            <a:avLst/>
          </a:prstGeom>
          <a:noFill/>
        </p:spPr>
        <p:txBody>
          <a:bodyPr wrap="none" rtlCol="0">
            <a:spAutoFit/>
          </a:bodyPr>
          <a:lstStyle/>
          <a:p>
            <a:r>
              <a:rPr lang="en-US" dirty="0"/>
              <a:t>Rook Weights</a:t>
            </a:r>
          </a:p>
        </p:txBody>
      </p:sp>
      <p:sp>
        <p:nvSpPr>
          <p:cNvPr id="8" name="TextBox 7">
            <a:extLst>
              <a:ext uri="{FF2B5EF4-FFF2-40B4-BE49-F238E27FC236}">
                <a16:creationId xmlns:a16="http://schemas.microsoft.com/office/drawing/2014/main" id="{B22A3AF1-1C82-5C48-B298-F53ABF82BB1B}"/>
              </a:ext>
            </a:extLst>
          </p:cNvPr>
          <p:cNvSpPr txBox="1"/>
          <p:nvPr/>
        </p:nvSpPr>
        <p:spPr>
          <a:xfrm>
            <a:off x="7968573" y="5130798"/>
            <a:ext cx="1770678" cy="369332"/>
          </a:xfrm>
          <a:prstGeom prst="rect">
            <a:avLst/>
          </a:prstGeom>
          <a:noFill/>
        </p:spPr>
        <p:txBody>
          <a:bodyPr wrap="none" rtlCol="0">
            <a:spAutoFit/>
          </a:bodyPr>
          <a:lstStyle/>
          <a:p>
            <a:r>
              <a:rPr lang="en-US" dirty="0"/>
              <a:t>Queen Weights</a:t>
            </a:r>
          </a:p>
        </p:txBody>
      </p:sp>
    </p:spTree>
    <p:extLst>
      <p:ext uri="{BB962C8B-B14F-4D97-AF65-F5344CB8AC3E}">
        <p14:creationId xmlns:p14="http://schemas.microsoft.com/office/powerpoint/2010/main" val="20296581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29946-4E84-408B-BBD7-FC8BB06BCE14}"/>
              </a:ext>
            </a:extLst>
          </p:cNvPr>
          <p:cNvSpPr txBox="1"/>
          <p:nvPr/>
        </p:nvSpPr>
        <p:spPr>
          <a:xfrm>
            <a:off x="1079952" y="1120676"/>
            <a:ext cx="8822331" cy="4462760"/>
          </a:xfrm>
          <a:prstGeom prst="rect">
            <a:avLst/>
          </a:prstGeom>
          <a:noFill/>
        </p:spPr>
        <p:txBody>
          <a:bodyPr wrap="square" rtlCol="0">
            <a:spAutoFit/>
          </a:bodyPr>
          <a:lstStyle/>
          <a:p>
            <a:r>
              <a:rPr lang="en-SG" sz="3200" u="sng" dirty="0">
                <a:latin typeface="Bahnschrift SemiLight SemiConde" panose="020B0502040204020203" pitchFamily="34" charset="0"/>
              </a:rPr>
              <a:t>Spatial Autocorrelation</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How to test spatial autocorrelation? </a:t>
            </a:r>
          </a:p>
          <a:p>
            <a:pPr marL="1714500" lvl="3" indent="-342900">
              <a:buFont typeface="Arial" panose="020B0604020202020204" pitchFamily="34" charset="0"/>
              <a:buChar char="•"/>
            </a:pPr>
            <a:r>
              <a:rPr lang="en-US" sz="2800" dirty="0">
                <a:latin typeface="Bahnschrift SemiLight SemiConde" panose="020B0502040204020203" pitchFamily="34" charset="0"/>
              </a:rPr>
              <a:t>Moran’s I</a:t>
            </a:r>
          </a:p>
          <a:p>
            <a:pPr marL="1714500" lvl="3" indent="-342900">
              <a:buFont typeface="Arial" panose="020B0604020202020204" pitchFamily="34" charset="0"/>
              <a:buChar char="•"/>
            </a:pPr>
            <a:r>
              <a:rPr lang="en-US" sz="2800" dirty="0">
                <a:latin typeface="Bahnschrift SemiLight SemiConde" panose="020B0502040204020203" pitchFamily="34" charset="0"/>
              </a:rPr>
              <a:t>Variogram</a:t>
            </a:r>
          </a:p>
          <a:p>
            <a:pPr marL="1257300" lvl="2" indent="-342900">
              <a:buFont typeface="Arial" panose="020B0604020202020204" pitchFamily="34" charset="0"/>
              <a:buChar char="•"/>
            </a:pPr>
            <a:r>
              <a:rPr lang="en-US" sz="2800" dirty="0">
                <a:latin typeface="Bahnschrift SemiLight SemiConde" panose="020B0502040204020203" pitchFamily="34" charset="0"/>
              </a:rPr>
              <a:t>What it can be used to. Modelling</a:t>
            </a:r>
          </a:p>
          <a:p>
            <a:pPr marL="1714500" lvl="3" indent="-342900">
              <a:buFont typeface="Arial" panose="020B0604020202020204" pitchFamily="34" charset="0"/>
              <a:buChar char="•"/>
            </a:pPr>
            <a:r>
              <a:rPr lang="en-US" sz="2800" dirty="0">
                <a:latin typeface="Bahnschrift SemiLight SemiConde" panose="020B0502040204020203" pitchFamily="34" charset="0"/>
              </a:rPr>
              <a:t>Kriging</a:t>
            </a:r>
          </a:p>
          <a:p>
            <a:pPr marL="1714500" lvl="3" indent="-342900">
              <a:buFont typeface="Arial" panose="020B0604020202020204" pitchFamily="34" charset="0"/>
              <a:buChar char="•"/>
            </a:pPr>
            <a:r>
              <a:rPr lang="en-US" sz="2800" dirty="0">
                <a:latin typeface="Bahnschrift SemiLight SemiConde" panose="020B0502040204020203" pitchFamily="34" charset="0"/>
              </a:rPr>
              <a:t>GAM</a:t>
            </a:r>
          </a:p>
          <a:p>
            <a:pPr marL="1257300" lvl="2" indent="-342900">
              <a:buFont typeface="Arial" panose="020B0604020202020204" pitchFamily="34" charset="0"/>
              <a:buChar char="•"/>
            </a:pPr>
            <a:r>
              <a:rPr lang="en-US" sz="2800" dirty="0">
                <a:latin typeface="Bahnschrift SemiLight SemiConde" panose="020B0502040204020203" pitchFamily="34" charset="0"/>
              </a:rPr>
              <a:t>Spatial regression</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9641193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32A3E-45E3-FF4D-86A3-728A926575CC}"/>
              </a:ext>
            </a:extLst>
          </p:cNvPr>
          <p:cNvSpPr txBox="1"/>
          <p:nvPr/>
        </p:nvSpPr>
        <p:spPr>
          <a:xfrm>
            <a:off x="1079952" y="1120676"/>
            <a:ext cx="8822331" cy="1015663"/>
          </a:xfrm>
          <a:prstGeom prst="rect">
            <a:avLst/>
          </a:prstGeom>
          <a:noFill/>
        </p:spPr>
        <p:txBody>
          <a:bodyPr wrap="square" rtlCol="0">
            <a:spAutoFit/>
          </a:bodyPr>
          <a:lstStyle/>
          <a:p>
            <a:r>
              <a:rPr lang="en-US" sz="3200" dirty="0">
                <a:latin typeface="Bahnschrift SemiLight SemiConde" panose="020B0502040204020203" pitchFamily="34" charset="0"/>
              </a:rPr>
              <a:t>Moran’s I</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8" name="Picture 7">
            <a:extLst>
              <a:ext uri="{FF2B5EF4-FFF2-40B4-BE49-F238E27FC236}">
                <a16:creationId xmlns:a16="http://schemas.microsoft.com/office/drawing/2014/main" id="{8D75D951-899E-F64E-A5D8-1DD5E5D41F60}"/>
              </a:ext>
            </a:extLst>
          </p:cNvPr>
          <p:cNvPicPr>
            <a:picLocks noChangeAspect="1"/>
          </p:cNvPicPr>
          <p:nvPr/>
        </p:nvPicPr>
        <p:blipFill>
          <a:blip r:embed="rId3"/>
          <a:stretch>
            <a:fillRect/>
          </a:stretch>
        </p:blipFill>
        <p:spPr>
          <a:xfrm>
            <a:off x="1566084" y="2613462"/>
            <a:ext cx="3633665" cy="2197100"/>
          </a:xfrm>
          <a:prstGeom prst="rect">
            <a:avLst/>
          </a:prstGeom>
        </p:spPr>
      </p:pic>
      <p:sp>
        <p:nvSpPr>
          <p:cNvPr id="11" name="Rectangle 10">
            <a:extLst>
              <a:ext uri="{FF2B5EF4-FFF2-40B4-BE49-F238E27FC236}">
                <a16:creationId xmlns:a16="http://schemas.microsoft.com/office/drawing/2014/main" id="{D7D264CF-ADF4-3749-8073-9A29053CB48F}"/>
              </a:ext>
            </a:extLst>
          </p:cNvPr>
          <p:cNvSpPr/>
          <p:nvPr/>
        </p:nvSpPr>
        <p:spPr>
          <a:xfrm>
            <a:off x="2621040" y="4625896"/>
            <a:ext cx="1920719" cy="369332"/>
          </a:xfrm>
          <a:prstGeom prst="rect">
            <a:avLst/>
          </a:prstGeom>
        </p:spPr>
        <p:txBody>
          <a:bodyPr wrap="none">
            <a:spAutoFit/>
          </a:bodyPr>
          <a:lstStyle/>
          <a:p>
            <a:r>
              <a:rPr lang="en-SG" dirty="0"/>
              <a:t>Global Moran's </a:t>
            </a:r>
            <a:r>
              <a:rPr lang="en-SG" i="1" dirty="0"/>
              <a:t>I </a:t>
            </a:r>
            <a:endParaRPr lang="en-US" dirty="0"/>
          </a:p>
        </p:txBody>
      </p:sp>
      <p:pic>
        <p:nvPicPr>
          <p:cNvPr id="12" name="Picture 11">
            <a:extLst>
              <a:ext uri="{FF2B5EF4-FFF2-40B4-BE49-F238E27FC236}">
                <a16:creationId xmlns:a16="http://schemas.microsoft.com/office/drawing/2014/main" id="{019CE396-CD5D-E748-8749-C4369ABC6CEB}"/>
              </a:ext>
            </a:extLst>
          </p:cNvPr>
          <p:cNvPicPr>
            <a:picLocks noChangeAspect="1"/>
          </p:cNvPicPr>
          <p:nvPr/>
        </p:nvPicPr>
        <p:blipFill>
          <a:blip r:embed="rId4"/>
          <a:stretch>
            <a:fillRect/>
          </a:stretch>
        </p:blipFill>
        <p:spPr>
          <a:xfrm>
            <a:off x="5745877" y="1974850"/>
            <a:ext cx="5201524" cy="2147599"/>
          </a:xfrm>
          <a:prstGeom prst="rect">
            <a:avLst/>
          </a:prstGeom>
        </p:spPr>
      </p:pic>
      <p:pic>
        <p:nvPicPr>
          <p:cNvPr id="13" name="Picture 12">
            <a:extLst>
              <a:ext uri="{FF2B5EF4-FFF2-40B4-BE49-F238E27FC236}">
                <a16:creationId xmlns:a16="http://schemas.microsoft.com/office/drawing/2014/main" id="{F5B75DD9-9934-8F40-8AD0-681514C5D85B}"/>
              </a:ext>
            </a:extLst>
          </p:cNvPr>
          <p:cNvPicPr>
            <a:picLocks noChangeAspect="1"/>
          </p:cNvPicPr>
          <p:nvPr/>
        </p:nvPicPr>
        <p:blipFill>
          <a:blip r:embed="rId5"/>
          <a:stretch>
            <a:fillRect/>
          </a:stretch>
        </p:blipFill>
        <p:spPr>
          <a:xfrm>
            <a:off x="7650243" y="4028870"/>
            <a:ext cx="1479550" cy="991971"/>
          </a:xfrm>
          <a:prstGeom prst="rect">
            <a:avLst/>
          </a:prstGeom>
        </p:spPr>
      </p:pic>
      <p:pic>
        <p:nvPicPr>
          <p:cNvPr id="14" name="Picture 13">
            <a:extLst>
              <a:ext uri="{FF2B5EF4-FFF2-40B4-BE49-F238E27FC236}">
                <a16:creationId xmlns:a16="http://schemas.microsoft.com/office/drawing/2014/main" id="{93522464-5347-E342-8DB8-DD1F5E94E524}"/>
              </a:ext>
            </a:extLst>
          </p:cNvPr>
          <p:cNvPicPr>
            <a:picLocks noChangeAspect="1"/>
          </p:cNvPicPr>
          <p:nvPr/>
        </p:nvPicPr>
        <p:blipFill>
          <a:blip r:embed="rId6"/>
          <a:stretch>
            <a:fillRect/>
          </a:stretch>
        </p:blipFill>
        <p:spPr>
          <a:xfrm>
            <a:off x="9298822" y="4810562"/>
            <a:ext cx="1479550" cy="1025821"/>
          </a:xfrm>
          <a:prstGeom prst="rect">
            <a:avLst/>
          </a:prstGeom>
        </p:spPr>
      </p:pic>
    </p:spTree>
    <p:extLst>
      <p:ext uri="{BB962C8B-B14F-4D97-AF65-F5344CB8AC3E}">
        <p14:creationId xmlns:p14="http://schemas.microsoft.com/office/powerpoint/2010/main" val="2376717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D8689-425E-4AE1-8961-76E7DD32D585}"/>
              </a:ext>
            </a:extLst>
          </p:cNvPr>
          <p:cNvPicPr>
            <a:picLocks noChangeAspect="1"/>
          </p:cNvPicPr>
          <p:nvPr/>
        </p:nvPicPr>
        <p:blipFill>
          <a:blip r:embed="rId3"/>
          <a:stretch>
            <a:fillRect/>
          </a:stretch>
        </p:blipFill>
        <p:spPr>
          <a:xfrm>
            <a:off x="1291987" y="955298"/>
            <a:ext cx="9806007" cy="4947403"/>
          </a:xfrm>
          <a:prstGeom prst="rect">
            <a:avLst/>
          </a:prstGeom>
        </p:spPr>
      </p:pic>
    </p:spTree>
    <p:extLst>
      <p:ext uri="{BB962C8B-B14F-4D97-AF65-F5344CB8AC3E}">
        <p14:creationId xmlns:p14="http://schemas.microsoft.com/office/powerpoint/2010/main" val="27016479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DF7B49-6A4D-E24A-A0A6-B14CB2CF9108}"/>
              </a:ext>
            </a:extLst>
          </p:cNvPr>
          <p:cNvSpPr txBox="1"/>
          <p:nvPr/>
        </p:nvSpPr>
        <p:spPr>
          <a:xfrm>
            <a:off x="1079952" y="1120676"/>
            <a:ext cx="8822331" cy="1015663"/>
          </a:xfrm>
          <a:prstGeom prst="rect">
            <a:avLst/>
          </a:prstGeom>
          <a:noFill/>
        </p:spPr>
        <p:txBody>
          <a:bodyPr wrap="square" rtlCol="0">
            <a:spAutoFit/>
          </a:bodyPr>
          <a:lstStyle/>
          <a:p>
            <a:r>
              <a:rPr lang="en-US" sz="3200" dirty="0">
                <a:latin typeface="Bahnschrift SemiLight SemiConde" panose="020B0502040204020203" pitchFamily="34" charset="0"/>
              </a:rPr>
              <a:t>Local Moran’s I</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6" name="Picture 5">
            <a:extLst>
              <a:ext uri="{FF2B5EF4-FFF2-40B4-BE49-F238E27FC236}">
                <a16:creationId xmlns:a16="http://schemas.microsoft.com/office/drawing/2014/main" id="{E3B8196E-FC88-984F-A610-67C7BE2D1E4A}"/>
              </a:ext>
            </a:extLst>
          </p:cNvPr>
          <p:cNvPicPr>
            <a:picLocks noChangeAspect="1"/>
          </p:cNvPicPr>
          <p:nvPr/>
        </p:nvPicPr>
        <p:blipFill>
          <a:blip r:embed="rId3"/>
          <a:stretch>
            <a:fillRect/>
          </a:stretch>
        </p:blipFill>
        <p:spPr>
          <a:xfrm>
            <a:off x="1441450" y="3003550"/>
            <a:ext cx="2637790" cy="850900"/>
          </a:xfrm>
          <a:prstGeom prst="rect">
            <a:avLst/>
          </a:prstGeom>
        </p:spPr>
      </p:pic>
      <p:sp>
        <p:nvSpPr>
          <p:cNvPr id="7" name="Rectangle 6">
            <a:extLst>
              <a:ext uri="{FF2B5EF4-FFF2-40B4-BE49-F238E27FC236}">
                <a16:creationId xmlns:a16="http://schemas.microsoft.com/office/drawing/2014/main" id="{0199A259-BE2F-5D45-83EA-1D634A41EA5C}"/>
              </a:ext>
            </a:extLst>
          </p:cNvPr>
          <p:cNvSpPr/>
          <p:nvPr/>
        </p:nvSpPr>
        <p:spPr>
          <a:xfrm>
            <a:off x="1799985" y="4016296"/>
            <a:ext cx="1805302" cy="369332"/>
          </a:xfrm>
          <a:prstGeom prst="rect">
            <a:avLst/>
          </a:prstGeom>
        </p:spPr>
        <p:txBody>
          <a:bodyPr wrap="none">
            <a:spAutoFit/>
          </a:bodyPr>
          <a:lstStyle/>
          <a:p>
            <a:r>
              <a:rPr lang="en-SG" dirty="0"/>
              <a:t>Local Moran's </a:t>
            </a:r>
            <a:r>
              <a:rPr lang="en-SG" i="1" dirty="0"/>
              <a:t>I </a:t>
            </a:r>
            <a:endParaRPr lang="en-US" dirty="0"/>
          </a:p>
        </p:txBody>
      </p:sp>
      <p:pic>
        <p:nvPicPr>
          <p:cNvPr id="9" name="Picture 8">
            <a:extLst>
              <a:ext uri="{FF2B5EF4-FFF2-40B4-BE49-F238E27FC236}">
                <a16:creationId xmlns:a16="http://schemas.microsoft.com/office/drawing/2014/main" id="{7A700C36-5A25-F44A-8C6A-AE04BED85EEC}"/>
              </a:ext>
            </a:extLst>
          </p:cNvPr>
          <p:cNvPicPr>
            <a:picLocks noChangeAspect="1"/>
          </p:cNvPicPr>
          <p:nvPr/>
        </p:nvPicPr>
        <p:blipFill>
          <a:blip r:embed="rId4"/>
          <a:stretch>
            <a:fillRect/>
          </a:stretch>
        </p:blipFill>
        <p:spPr>
          <a:xfrm>
            <a:off x="4552276" y="2784475"/>
            <a:ext cx="2858847" cy="1136650"/>
          </a:xfrm>
          <a:prstGeom prst="rect">
            <a:avLst/>
          </a:prstGeom>
        </p:spPr>
      </p:pic>
      <p:pic>
        <p:nvPicPr>
          <p:cNvPr id="11" name="Picture 10">
            <a:extLst>
              <a:ext uri="{FF2B5EF4-FFF2-40B4-BE49-F238E27FC236}">
                <a16:creationId xmlns:a16="http://schemas.microsoft.com/office/drawing/2014/main" id="{A1815B43-3C73-984A-B27B-D052EA3AB97E}"/>
              </a:ext>
            </a:extLst>
          </p:cNvPr>
          <p:cNvPicPr>
            <a:picLocks noChangeAspect="1"/>
          </p:cNvPicPr>
          <p:nvPr/>
        </p:nvPicPr>
        <p:blipFill>
          <a:blip r:embed="rId5"/>
          <a:stretch>
            <a:fillRect/>
          </a:stretch>
        </p:blipFill>
        <p:spPr>
          <a:xfrm>
            <a:off x="7563523" y="2940050"/>
            <a:ext cx="1628069" cy="901700"/>
          </a:xfrm>
          <a:prstGeom prst="rect">
            <a:avLst/>
          </a:prstGeom>
        </p:spPr>
      </p:pic>
      <p:pic>
        <p:nvPicPr>
          <p:cNvPr id="13" name="Picture 12">
            <a:extLst>
              <a:ext uri="{FF2B5EF4-FFF2-40B4-BE49-F238E27FC236}">
                <a16:creationId xmlns:a16="http://schemas.microsoft.com/office/drawing/2014/main" id="{CF2DACA5-EBC6-F549-BF15-8124EEDAD694}"/>
              </a:ext>
            </a:extLst>
          </p:cNvPr>
          <p:cNvPicPr>
            <a:picLocks noChangeAspect="1"/>
          </p:cNvPicPr>
          <p:nvPr/>
        </p:nvPicPr>
        <p:blipFill>
          <a:blip r:embed="rId6"/>
          <a:stretch>
            <a:fillRect/>
          </a:stretch>
        </p:blipFill>
        <p:spPr>
          <a:xfrm>
            <a:off x="9429749" y="2952750"/>
            <a:ext cx="1668143" cy="901699"/>
          </a:xfrm>
          <a:prstGeom prst="rect">
            <a:avLst/>
          </a:prstGeom>
        </p:spPr>
      </p:pic>
      <p:pic>
        <p:nvPicPr>
          <p:cNvPr id="15" name="Picture 14">
            <a:extLst>
              <a:ext uri="{FF2B5EF4-FFF2-40B4-BE49-F238E27FC236}">
                <a16:creationId xmlns:a16="http://schemas.microsoft.com/office/drawing/2014/main" id="{427EACA4-4033-F54B-BC33-D6FEAD79C8BC}"/>
              </a:ext>
            </a:extLst>
          </p:cNvPr>
          <p:cNvPicPr>
            <a:picLocks noChangeAspect="1"/>
          </p:cNvPicPr>
          <p:nvPr/>
        </p:nvPicPr>
        <p:blipFill>
          <a:blip r:embed="rId7"/>
          <a:stretch>
            <a:fillRect/>
          </a:stretch>
        </p:blipFill>
        <p:spPr>
          <a:xfrm>
            <a:off x="9429749" y="3768724"/>
            <a:ext cx="1768078" cy="523875"/>
          </a:xfrm>
          <a:prstGeom prst="rect">
            <a:avLst/>
          </a:prstGeom>
        </p:spPr>
      </p:pic>
    </p:spTree>
    <p:extLst>
      <p:ext uri="{BB962C8B-B14F-4D97-AF65-F5344CB8AC3E}">
        <p14:creationId xmlns:p14="http://schemas.microsoft.com/office/powerpoint/2010/main" val="338876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8F190-571D-46C2-A3C5-2AB0C6E4801D}"/>
              </a:ext>
            </a:extLst>
          </p:cNvPr>
          <p:cNvPicPr>
            <a:picLocks noChangeAspect="1"/>
          </p:cNvPicPr>
          <p:nvPr/>
        </p:nvPicPr>
        <p:blipFill>
          <a:blip r:embed="rId2"/>
          <a:stretch>
            <a:fillRect/>
          </a:stretch>
        </p:blipFill>
        <p:spPr>
          <a:xfrm>
            <a:off x="952500" y="1108597"/>
            <a:ext cx="10287000" cy="4640806"/>
          </a:xfrm>
          <a:prstGeom prst="rect">
            <a:avLst/>
          </a:prstGeom>
        </p:spPr>
      </p:pic>
    </p:spTree>
    <p:extLst>
      <p:ext uri="{BB962C8B-B14F-4D97-AF65-F5344CB8AC3E}">
        <p14:creationId xmlns:p14="http://schemas.microsoft.com/office/powerpoint/2010/main" val="6794854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Organic">
  <a:themeElements>
    <a:clrScheme name="Custom 1">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FF0000"/>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Di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40E901FF0F96408E197DAA2B04F340" ma:contentTypeVersion="" ma:contentTypeDescription="Create a new document." ma:contentTypeScope="" ma:versionID="a9445297fdca5f36a3b83985f3cb9d25">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F4E713-4622-4245-A678-37A3E87464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24D305-A3BD-4831-BB65-24E4A89790F8}">
  <ds:schemaRefs>
    <ds:schemaRef ds:uri="http://schemas.microsoft.com/sharepoint/v3/contenttype/forms"/>
  </ds:schemaRefs>
</ds:datastoreItem>
</file>

<file path=customXml/itemProps3.xml><?xml version="1.0" encoding="utf-8"?>
<ds:datastoreItem xmlns:ds="http://schemas.openxmlformats.org/officeDocument/2006/customXml" ds:itemID="{E4A8FE50-5943-4899-9235-5B7DD062FDDC}">
  <ds:schemaRefs>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159124</TotalTime>
  <Words>6653</Words>
  <Application>Microsoft Office PowerPoint</Application>
  <PresentationFormat>Widescreen</PresentationFormat>
  <Paragraphs>763</Paragraphs>
  <Slides>80</Slides>
  <Notes>54</Notes>
  <HiddenSlides>9</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80</vt:i4>
      </vt:variant>
    </vt:vector>
  </HeadingPairs>
  <TitlesOfParts>
    <vt:vector size="96" baseType="lpstr">
      <vt:lpstr>Libre Baskerville</vt:lpstr>
      <vt:lpstr>Arial</vt:lpstr>
      <vt:lpstr>Bahnschrift SemiLight SemiConde</vt:lpstr>
      <vt:lpstr>Calibri</vt:lpstr>
      <vt:lpstr>Century Gothic</vt:lpstr>
      <vt:lpstr>Fira Sans</vt:lpstr>
      <vt:lpstr>Frank Ruhl Libre</vt:lpstr>
      <vt:lpstr>Frank Ruhl Libre Medium</vt:lpstr>
      <vt:lpstr>Garamond</vt:lpstr>
      <vt:lpstr>Lato</vt:lpstr>
      <vt:lpstr>Nunito Sans</vt:lpstr>
      <vt:lpstr>Open Sans</vt:lpstr>
      <vt:lpstr>Roboto</vt:lpstr>
      <vt:lpstr>Titillium Web</vt:lpstr>
      <vt:lpstr>1_Organic</vt:lpstr>
      <vt:lpstr>Dion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WOG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Haw LEE (SLA)</dc:creator>
  <cp:lastModifiedBy>Hengshan Li</cp:lastModifiedBy>
  <cp:revision>1568</cp:revision>
  <dcterms:created xsi:type="dcterms:W3CDTF">2017-09-27T09:34:07Z</dcterms:created>
  <dcterms:modified xsi:type="dcterms:W3CDTF">2021-10-10T10:10:02Z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0x0101007740E901FF0F96408E197DAA2B04F340</vt:lpwstr>
  </property>
  <property fmtid="{D5CDD505-2E9C-101B-9397-08002B2CF9AE}" pid="3" name="MSIP_Label_8750e093-5171-4520-acd4-0504c47e84d2_Enabled">
    <vt:lpwstr>True</vt:lpwstr>
  </property>
  <property fmtid="{D5CDD505-2E9C-101B-9397-08002B2CF9AE}" pid="4" name="MSIP_Label_8750e093-5171-4520-acd4-0504c47e84d2_SiteId">
    <vt:lpwstr>0b11c524-9a1c-4e1b-84cb-6336aefc2243</vt:lpwstr>
  </property>
  <property fmtid="{D5CDD505-2E9C-101B-9397-08002B2CF9AE}" pid="5" name="MSIP_Label_8750e093-5171-4520-acd4-0504c47e84d2_Owner">
    <vt:lpwstr>SLALKH1@soe.sgnet.gov.sg</vt:lpwstr>
  </property>
  <property fmtid="{D5CDD505-2E9C-101B-9397-08002B2CF9AE}" pid="6" name="MSIP_Label_8750e093-5171-4520-acd4-0504c47e84d2_SetDate">
    <vt:lpwstr>2021-01-19T02:45:08.3486954Z</vt:lpwstr>
  </property>
  <property fmtid="{D5CDD505-2E9C-101B-9397-08002B2CF9AE}" pid="7" name="MSIP_Label_8750e093-5171-4520-acd4-0504c47e84d2_Name">
    <vt:lpwstr>OFFICIAL (CLOSED)</vt:lpwstr>
  </property>
  <property fmtid="{D5CDD505-2E9C-101B-9397-08002B2CF9AE}" pid="8" name="MSIP_Label_8750e093-5171-4520-acd4-0504c47e84d2_Application">
    <vt:lpwstr>Microsoft Azure Information Protection</vt:lpwstr>
  </property>
  <property fmtid="{D5CDD505-2E9C-101B-9397-08002B2CF9AE}" pid="9" name="MSIP_Label_8750e093-5171-4520-acd4-0504c47e84d2_ActionId">
    <vt:lpwstr>c5399763-efcc-45a0-95d1-55337a9b3986</vt:lpwstr>
  </property>
  <property fmtid="{D5CDD505-2E9C-101B-9397-08002B2CF9AE}" pid="10" name="MSIP_Label_8750e093-5171-4520-acd4-0504c47e84d2_Extended_MSFT_Method">
    <vt:lpwstr>Manual</vt:lpwstr>
  </property>
  <property fmtid="{D5CDD505-2E9C-101B-9397-08002B2CF9AE}" pid="11" name="MSIP_Label_4aaa7e78-45b1-4890-b8a3-003d1d728a3e_Enabled">
    <vt:lpwstr>True</vt:lpwstr>
  </property>
  <property fmtid="{D5CDD505-2E9C-101B-9397-08002B2CF9AE}" pid="12" name="MSIP_Label_4aaa7e78-45b1-4890-b8a3-003d1d728a3e_SiteId">
    <vt:lpwstr>0b11c524-9a1c-4e1b-84cb-6336aefc2243</vt:lpwstr>
  </property>
  <property fmtid="{D5CDD505-2E9C-101B-9397-08002B2CF9AE}" pid="13" name="MSIP_Label_4aaa7e78-45b1-4890-b8a3-003d1d728a3e_Owner">
    <vt:lpwstr>SLALKH1@soe.sgnet.gov.sg</vt:lpwstr>
  </property>
  <property fmtid="{D5CDD505-2E9C-101B-9397-08002B2CF9AE}" pid="14" name="MSIP_Label_4aaa7e78-45b1-4890-b8a3-003d1d728a3e_SetDate">
    <vt:lpwstr>2021-01-19T02:45:08.3486954Z</vt:lpwstr>
  </property>
  <property fmtid="{D5CDD505-2E9C-101B-9397-08002B2CF9AE}" pid="15" name="MSIP_Label_4aaa7e78-45b1-4890-b8a3-003d1d728a3e_Name">
    <vt:lpwstr>NON-SENSITIVE</vt:lpwstr>
  </property>
  <property fmtid="{D5CDD505-2E9C-101B-9397-08002B2CF9AE}" pid="16" name="MSIP_Label_4aaa7e78-45b1-4890-b8a3-003d1d728a3e_Application">
    <vt:lpwstr>Microsoft Azure Information Protection</vt:lpwstr>
  </property>
  <property fmtid="{D5CDD505-2E9C-101B-9397-08002B2CF9AE}" pid="17" name="MSIP_Label_4aaa7e78-45b1-4890-b8a3-003d1d728a3e_ActionId">
    <vt:lpwstr>c5399763-efcc-45a0-95d1-55337a9b3986</vt:lpwstr>
  </property>
  <property fmtid="{D5CDD505-2E9C-101B-9397-08002B2CF9AE}" pid="18" name="MSIP_Label_4aaa7e78-45b1-4890-b8a3-003d1d728a3e_Parent">
    <vt:lpwstr>8750e093-5171-4520-acd4-0504c47e84d2</vt:lpwstr>
  </property>
  <property fmtid="{D5CDD505-2E9C-101B-9397-08002B2CF9AE}" pid="19" name="MSIP_Label_4aaa7e78-45b1-4890-b8a3-003d1d728a3e_Extended_MSFT_Method">
    <vt:lpwstr>Manual</vt:lpwstr>
  </property>
  <property fmtid="{D5CDD505-2E9C-101B-9397-08002B2CF9AE}" pid="20" name="Sensitivity">
    <vt:lpwstr>OFFICIAL (CLOSED) NON-SENSITIVE</vt:lpwstr>
  </property>
</Properties>
</file>